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09" r:id="rId2"/>
    <p:sldId id="320" r:id="rId3"/>
    <p:sldId id="259" r:id="rId4"/>
    <p:sldId id="319" r:id="rId5"/>
    <p:sldId id="321" r:id="rId6"/>
    <p:sldId id="318" r:id="rId7"/>
    <p:sldId id="322" r:id="rId8"/>
    <p:sldId id="324" r:id="rId9"/>
    <p:sldId id="328" r:id="rId10"/>
    <p:sldId id="325" r:id="rId11"/>
    <p:sldId id="326" r:id="rId12"/>
    <p:sldId id="329" r:id="rId13"/>
    <p:sldId id="330" r:id="rId14"/>
    <p:sldId id="334" r:id="rId15"/>
    <p:sldId id="335" r:id="rId16"/>
    <p:sldId id="331" r:id="rId17"/>
    <p:sldId id="332" r:id="rId18"/>
    <p:sldId id="333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275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289" r:id="rId45"/>
    <p:sldId id="360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66"/>
    <a:srgbClr val="FFFF00"/>
    <a:srgbClr val="000066"/>
    <a:srgbClr val="A50021"/>
    <a:srgbClr val="FFFF99"/>
    <a:srgbClr val="CC99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9" autoAdjust="0"/>
    <p:restoredTop sz="94660"/>
  </p:normalViewPr>
  <p:slideViewPr>
    <p:cSldViewPr>
      <p:cViewPr varScale="1">
        <p:scale>
          <a:sx n="70" d="100"/>
          <a:sy n="70" d="100"/>
        </p:scale>
        <p:origin x="13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50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Panagiotis\Desktop\4o%20&#931;&#965;&#957;&#941;&#948;&#961;&#953;&#959;%20&#917;&#913;&#917;\&#915;&#961;&#945;&#966;&#942;&#956;&#945;&#964;&#945;%20&#960;&#945;&#961;&#959;&#965;&#963;&#943;&#945;&#963;&#951;&#962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Panagiotis\Desktop\4o%20&#931;&#965;&#957;&#941;&#948;&#961;&#953;&#959;%20&#917;&#913;&#917;\&#915;&#961;&#945;&#966;&#942;&#956;&#945;&#964;&#945;%20&#960;&#945;&#961;&#959;&#965;&#963;&#943;&#945;&#963;&#951;&#962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Panagiotis\Desktop\4o%20&#931;&#965;&#957;&#941;&#948;&#961;&#953;&#959;%20&#917;&#913;&#917;\&#915;&#961;&#945;&#966;&#942;&#956;&#945;&#964;&#945;%20&#960;&#945;&#961;&#959;&#965;&#963;&#943;&#945;&#963;&#951;&#962;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Panagiotis\Desktop\4o%20&#931;&#965;&#957;&#941;&#948;&#961;&#953;&#959;%20&#917;&#913;&#917;\&#915;&#961;&#945;&#966;&#942;&#956;&#945;&#964;&#945;%20&#960;&#945;&#961;&#959;&#965;&#963;&#943;&#945;&#963;&#951;&#962;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Panagiotis\Desktop\4o%20&#931;&#965;&#957;&#941;&#948;&#961;&#953;&#959;%20&#917;&#913;&#917;\&#915;&#961;&#945;&#966;&#942;&#956;&#945;&#964;&#945;%20&#960;&#945;&#961;&#959;&#965;&#963;&#943;&#945;&#963;&#951;&#962;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Panagiotis\Desktop\4o%20&#931;&#965;&#957;&#941;&#948;&#961;&#953;&#959;%20&#917;&#913;&#917;\&#915;&#961;&#945;&#966;&#942;&#956;&#945;&#964;&#945;%20&#960;&#945;&#961;&#959;&#965;&#963;&#943;&#945;&#963;&#951;&#962;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Panagiotis\Desktop\4o%20&#931;&#965;&#957;&#941;&#948;&#961;&#953;&#959;%20&#917;&#913;&#917;\&#915;&#961;&#945;&#966;&#942;&#956;&#945;&#964;&#945;%20&#960;&#945;&#961;&#959;&#965;&#963;&#943;&#945;&#963;&#951;&#962;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Panagiotis\Desktop\4o%20&#931;&#965;&#957;&#941;&#948;&#961;&#953;&#959;%20&#917;&#913;&#917;\&#915;&#961;&#945;&#966;&#942;&#956;&#945;&#964;&#945;%20&#960;&#945;&#961;&#959;&#965;&#963;&#943;&#945;&#963;&#951;&#962;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Panagiotis\Desktop\4o%20&#931;&#965;&#957;&#941;&#948;&#961;&#953;&#959;%20&#917;&#913;&#917;\&#915;&#961;&#945;&#966;&#942;&#956;&#945;&#964;&#945;%20&#960;&#945;&#961;&#959;&#965;&#963;&#943;&#945;&#963;&#951;&#962;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Panagiotis\Desktop\4o%20&#931;&#965;&#957;&#941;&#948;&#961;&#953;&#959;%20&#917;&#913;&#917;\&#915;&#961;&#945;&#966;&#942;&#956;&#945;&#964;&#945;%20&#960;&#945;&#961;&#959;&#965;&#963;&#943;&#945;&#963;&#951;&#962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Panagiotis\Desktop\4o%20&#931;&#965;&#957;&#941;&#948;&#961;&#953;&#959;%20&#917;&#913;&#917;\&#915;&#961;&#945;&#966;&#942;&#956;&#945;&#964;&#945;%20&#960;&#945;&#961;&#959;&#965;&#963;&#943;&#945;&#963;&#951;&#962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Panagiotis\Desktop\4o%20&#931;&#965;&#957;&#941;&#948;&#961;&#953;&#959;%20&#917;&#913;&#917;\&#915;&#961;&#945;&#966;&#942;&#956;&#945;&#964;&#945;%20&#960;&#945;&#961;&#959;&#965;&#963;&#943;&#945;&#963;&#951;&#962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Panagiotis\Desktop\4o%20&#931;&#965;&#957;&#941;&#948;&#961;&#953;&#959;%20&#917;&#913;&#917;\&#915;&#961;&#945;&#966;&#942;&#956;&#945;&#964;&#945;%20&#960;&#945;&#961;&#959;&#965;&#963;&#943;&#945;&#963;&#951;&#962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Panagiotis\Desktop\4o%20&#931;&#965;&#957;&#941;&#948;&#961;&#953;&#959;%20&#917;&#913;&#917;\&#915;&#961;&#945;&#966;&#942;&#956;&#945;&#964;&#945;%20&#960;&#945;&#961;&#959;&#965;&#963;&#943;&#945;&#963;&#951;&#962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Panagiotis\Desktop\4o%20&#931;&#965;&#957;&#941;&#948;&#961;&#953;&#959;%20&#917;&#913;&#917;\&#915;&#961;&#945;&#966;&#942;&#956;&#945;&#964;&#945;%20&#960;&#945;&#961;&#959;&#965;&#963;&#943;&#945;&#963;&#951;&#962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Panagiotis\Desktop\4o%20&#931;&#965;&#957;&#941;&#948;&#961;&#953;&#959;%20&#917;&#913;&#917;\&#915;&#961;&#945;&#966;&#942;&#956;&#945;&#964;&#945;%20&#960;&#945;&#961;&#959;&#965;&#963;&#943;&#945;&#963;&#951;&#962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Panagiotis\Desktop\4o%20&#931;&#965;&#957;&#941;&#948;&#961;&#953;&#959;%20&#917;&#913;&#917;\&#915;&#961;&#945;&#966;&#942;&#956;&#945;&#964;&#945;%20&#960;&#945;&#961;&#959;&#965;&#963;&#943;&#945;&#963;&#951;&#962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Panagiotis\Desktop\4o%20&#931;&#965;&#957;&#941;&#948;&#961;&#953;&#959;%20&#917;&#913;&#917;\&#915;&#961;&#945;&#966;&#942;&#956;&#945;&#964;&#945;%20&#960;&#945;&#961;&#959;&#965;&#963;&#943;&#945;&#963;&#951;&#96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chemeClr val="accent4">
                <a:lumMod val="75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ln>
          <a:noFill/>
        </a:ln>
        <a:effectLst/>
        <a:sp3d/>
      </c:spPr>
    </c:floor>
    <c:sideWall>
      <c:thickness val="0"/>
      <c:spPr>
        <a:gradFill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ln>
          <a:noFill/>
        </a:ln>
        <a:effectLst/>
        <a:sp3d/>
      </c:spPr>
    </c:sideWall>
    <c:backWall>
      <c:thickness val="0"/>
      <c:spPr>
        <a:gradFill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247594050743664E-2"/>
          <c:y val="2.8194444444444459E-2"/>
          <c:w val="0.89019685039370078"/>
          <c:h val="0.870355059784193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3.3333333333333333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555555555555555E-2"/>
                  <c:y val="-6.4814814814814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Φύλλο1!$A$1:$A$2</c:f>
              <c:strCache>
                <c:ptCount val="2"/>
                <c:pt idx="0">
                  <c:v>Άνδρας </c:v>
                </c:pt>
                <c:pt idx="1">
                  <c:v>Γυναίκα</c:v>
                </c:pt>
              </c:strCache>
            </c:strRef>
          </c:cat>
          <c:val>
            <c:numRef>
              <c:f>Φύλλο1!$B$1:$B$2</c:f>
              <c:numCache>
                <c:formatCode>General</c:formatCode>
                <c:ptCount val="2"/>
                <c:pt idx="0">
                  <c:v>306</c:v>
                </c:pt>
                <c:pt idx="1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1591008"/>
        <c:axId val="331593360"/>
        <c:axId val="0"/>
      </c:bar3DChart>
      <c:catAx>
        <c:axId val="33159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31593360"/>
        <c:crosses val="autoZero"/>
        <c:auto val="1"/>
        <c:lblAlgn val="ctr"/>
        <c:lblOffset val="100"/>
        <c:noMultiLvlLbl val="0"/>
      </c:catAx>
      <c:valAx>
        <c:axId val="33159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3159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0099FF"/>
            </a:solidFill>
          </c:spPr>
          <c:dPt>
            <c:idx val="0"/>
            <c:bubble3D val="0"/>
            <c:explosion val="5"/>
            <c:spPr>
              <a:solidFill>
                <a:srgbClr val="808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0"/>
            <c:spPr>
              <a:solidFill>
                <a:srgbClr val="99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Φύλλο6!$A$1:$A$2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Φύλλο6!$B$1:$B$2</c:f>
              <c:numCache>
                <c:formatCode>General</c:formatCode>
                <c:ptCount val="2"/>
                <c:pt idx="0">
                  <c:v>339</c:v>
                </c:pt>
                <c:pt idx="1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8839122862867743"/>
          <c:y val="1.9565600065898529E-2"/>
          <c:w val="0.23938976377952756"/>
          <c:h val="0.1061063721201516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1" i="1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22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5"/>
            <c:spPr>
              <a:solidFill>
                <a:srgbClr val="FF5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Φύλλο6!$D$1:$D$2</c:f>
              <c:strCache>
                <c:ptCount val="2"/>
                <c:pt idx="0">
                  <c:v>Θετική</c:v>
                </c:pt>
                <c:pt idx="1">
                  <c:v>Αρνητική</c:v>
                </c:pt>
              </c:strCache>
            </c:strRef>
          </c:cat>
          <c:val>
            <c:numRef>
              <c:f>Φύλλο6!$E$1:$E$2</c:f>
              <c:numCache>
                <c:formatCode>General</c:formatCode>
                <c:ptCount val="2"/>
                <c:pt idx="0">
                  <c:v>304</c:v>
                </c:pt>
                <c:pt idx="1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714676290463696"/>
          <c:y val="2.3523257509477966E-2"/>
          <c:w val="0.41237314085739279"/>
          <c:h val="0.10610637212015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1" i="1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C99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6600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Φύλλο7!$A$1:$A$2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Φύλλο7!$B$1:$B$2</c:f>
              <c:numCache>
                <c:formatCode>General</c:formatCode>
                <c:ptCount val="2"/>
                <c:pt idx="0">
                  <c:v>370</c:v>
                </c:pt>
                <c:pt idx="1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1" i="1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chemeClr val="bg2">
                <a:lumMod val="5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accent1">
                <a:lumMod val="50000"/>
              </a:schemeClr>
            </a:gs>
          </a:gsLst>
          <a:lin ang="2700000" scaled="1"/>
        </a:gradFill>
        <a:ln>
          <a:noFill/>
        </a:ln>
        <a:effectLst/>
        <a:sp3d/>
      </c:spPr>
    </c:floor>
    <c:sideWall>
      <c:thickness val="0"/>
      <c:spPr>
        <a:gradFill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75000"/>
              </a:schemeClr>
            </a:gs>
          </a:gsLst>
          <a:lin ang="2700000" scaled="1"/>
        </a:gradFill>
        <a:ln>
          <a:noFill/>
        </a:ln>
        <a:effectLst/>
        <a:sp3d/>
      </c:spPr>
    </c:sideWall>
    <c:backWall>
      <c:thickness val="0"/>
      <c:spPr>
        <a:gradFill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75000"/>
              </a:schemeClr>
            </a:gs>
          </a:gsLst>
          <a:lin ang="2700000" scaled="1"/>
        </a:gra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Φύλλο7!$D$1:$D$5</c:f>
              <c:strCache>
                <c:ptCount val="5"/>
                <c:pt idx="0">
                  <c:v>Καθόλου</c:v>
                </c:pt>
                <c:pt idx="1">
                  <c:v>Λίγο</c:v>
                </c:pt>
                <c:pt idx="2">
                  <c:v>Μέτρια</c:v>
                </c:pt>
                <c:pt idx="3">
                  <c:v>Πολύ</c:v>
                </c:pt>
                <c:pt idx="4">
                  <c:v>Πάρα πολύ</c:v>
                </c:pt>
              </c:strCache>
            </c:strRef>
          </c:cat>
          <c:val>
            <c:numRef>
              <c:f>Φύλλο7!$E$1:$E$5</c:f>
              <c:numCache>
                <c:formatCode>General</c:formatCode>
                <c:ptCount val="5"/>
                <c:pt idx="0">
                  <c:v>1</c:v>
                </c:pt>
                <c:pt idx="1">
                  <c:v>23</c:v>
                </c:pt>
                <c:pt idx="2">
                  <c:v>95</c:v>
                </c:pt>
                <c:pt idx="3">
                  <c:v>206</c:v>
                </c:pt>
                <c:pt idx="4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2899672"/>
        <c:axId val="322905944"/>
        <c:axId val="0"/>
      </c:bar3DChart>
      <c:catAx>
        <c:axId val="322899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22905944"/>
        <c:crosses val="autoZero"/>
        <c:auto val="1"/>
        <c:lblAlgn val="ctr"/>
        <c:lblOffset val="100"/>
        <c:noMultiLvlLbl val="0"/>
      </c:catAx>
      <c:valAx>
        <c:axId val="322905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22899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50000"/>
          </a:schemeClr>
        </a:solidFill>
        <a:ln>
          <a:noFill/>
        </a:ln>
        <a:effectLst/>
        <a:sp3d/>
      </c:spPr>
    </c:floor>
    <c:sideWall>
      <c:thickness val="0"/>
      <c:spPr>
        <a:gradFill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2700000" scaled="1"/>
        </a:gradFill>
        <a:ln>
          <a:noFill/>
        </a:ln>
        <a:effectLst/>
        <a:sp3d/>
      </c:spPr>
    </c:sideWall>
    <c:backWall>
      <c:thickness val="0"/>
      <c:spPr>
        <a:gradFill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2700000" scaled="1"/>
        </a:gra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66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222222222222171E-2"/>
                  <c:y val="-9.2592592592593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444444444444445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444444444444445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9444444444444545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Φύλλο8!$A$1:$A$5</c:f>
              <c:strCache>
                <c:ptCount val="5"/>
                <c:pt idx="0">
                  <c:v>Καθόλου</c:v>
                </c:pt>
                <c:pt idx="1">
                  <c:v>Λίγο</c:v>
                </c:pt>
                <c:pt idx="2">
                  <c:v>Μέτρια</c:v>
                </c:pt>
                <c:pt idx="3">
                  <c:v>Πολύ</c:v>
                </c:pt>
                <c:pt idx="4">
                  <c:v>Πάρα πολύ</c:v>
                </c:pt>
              </c:strCache>
            </c:strRef>
          </c:cat>
          <c:val>
            <c:numRef>
              <c:f>Φύλλο8!$B$1:$B$5</c:f>
              <c:numCache>
                <c:formatCode>General</c:formatCode>
                <c:ptCount val="5"/>
                <c:pt idx="0">
                  <c:v>11</c:v>
                </c:pt>
                <c:pt idx="1">
                  <c:v>19</c:v>
                </c:pt>
                <c:pt idx="2">
                  <c:v>62</c:v>
                </c:pt>
                <c:pt idx="3">
                  <c:v>211</c:v>
                </c:pt>
                <c:pt idx="4">
                  <c:v>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2898888"/>
        <c:axId val="322902808"/>
        <c:axId val="0"/>
      </c:bar3DChart>
      <c:catAx>
        <c:axId val="322898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22902808"/>
        <c:crosses val="autoZero"/>
        <c:auto val="1"/>
        <c:lblAlgn val="ctr"/>
        <c:lblOffset val="100"/>
        <c:noMultiLvlLbl val="0"/>
      </c:catAx>
      <c:valAx>
        <c:axId val="322902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22898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40000"/>
            <a:lumOff val="60000"/>
          </a:schemeClr>
        </a:solidFill>
        <a:ln>
          <a:noFill/>
        </a:ln>
        <a:effectLst/>
        <a:sp3d/>
      </c:spPr>
    </c:floor>
    <c:sideWall>
      <c:thickness val="0"/>
      <c:spPr>
        <a:gradFill>
          <a:gsLst>
            <a:gs pos="0">
              <a:srgbClr val="CCFFCC"/>
            </a:gs>
            <a:gs pos="50000">
              <a:srgbClr val="99FF99"/>
            </a:gs>
            <a:gs pos="100000">
              <a:schemeClr val="accent4">
                <a:lumMod val="60000"/>
                <a:lumOff val="40000"/>
              </a:schemeClr>
            </a:gs>
          </a:gsLst>
          <a:lin ang="2700000" scaled="1"/>
        </a:gradFill>
        <a:ln>
          <a:noFill/>
        </a:ln>
        <a:effectLst/>
        <a:sp3d/>
      </c:spPr>
    </c:sideWall>
    <c:backWall>
      <c:thickness val="0"/>
      <c:spPr>
        <a:gradFill>
          <a:gsLst>
            <a:gs pos="0">
              <a:srgbClr val="CCFFCC"/>
            </a:gs>
            <a:gs pos="50000">
              <a:srgbClr val="99FF99"/>
            </a:gs>
            <a:gs pos="100000">
              <a:schemeClr val="accent4">
                <a:lumMod val="60000"/>
                <a:lumOff val="40000"/>
              </a:schemeClr>
            </a:gs>
          </a:gsLst>
          <a:lin ang="2700000" scaled="1"/>
        </a:gra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66006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666666666666666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222222222222171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000000000000001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222222222222223E-2"/>
                  <c:y val="-9.2592592592592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9444444444444545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Φύλλο8!$A$1:$A$5</c:f>
              <c:strCache>
                <c:ptCount val="5"/>
                <c:pt idx="0">
                  <c:v>Καθόλου</c:v>
                </c:pt>
                <c:pt idx="1">
                  <c:v>Λίγο</c:v>
                </c:pt>
                <c:pt idx="2">
                  <c:v>Μέτρια</c:v>
                </c:pt>
                <c:pt idx="3">
                  <c:v>Πολύ</c:v>
                </c:pt>
                <c:pt idx="4">
                  <c:v>Πάρα πολύ</c:v>
                </c:pt>
              </c:strCache>
            </c:strRef>
          </c:cat>
          <c:val>
            <c:numRef>
              <c:f>Φύλλο8!$D$1:$D$5</c:f>
              <c:numCache>
                <c:formatCode>General</c:formatCode>
                <c:ptCount val="5"/>
                <c:pt idx="0">
                  <c:v>37</c:v>
                </c:pt>
                <c:pt idx="1">
                  <c:v>67</c:v>
                </c:pt>
                <c:pt idx="2">
                  <c:v>120</c:v>
                </c:pt>
                <c:pt idx="3">
                  <c:v>131</c:v>
                </c:pt>
                <c:pt idx="4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2903592"/>
        <c:axId val="322904376"/>
        <c:axId val="0"/>
      </c:bar3DChart>
      <c:catAx>
        <c:axId val="322903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22904376"/>
        <c:crosses val="autoZero"/>
        <c:auto val="1"/>
        <c:lblAlgn val="ctr"/>
        <c:lblOffset val="100"/>
        <c:noMultiLvlLbl val="0"/>
      </c:catAx>
      <c:valAx>
        <c:axId val="322904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22903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chemeClr val="accent1">
                <a:lumMod val="75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ln>
          <a:noFill/>
        </a:ln>
        <a:effectLst/>
        <a:sp3d/>
      </c:spPr>
    </c:floor>
    <c:sideWall>
      <c:thickness val="0"/>
      <c:spPr>
        <a:gradFill>
          <a:gsLst>
            <a:gs pos="0">
              <a:schemeClr val="accent1">
                <a:lumMod val="75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ln>
          <a:noFill/>
        </a:ln>
        <a:effectLst/>
        <a:sp3d/>
      </c:spPr>
    </c:sideWall>
    <c:backWall>
      <c:thickness val="0"/>
      <c:spPr>
        <a:gradFill>
          <a:gsLst>
            <a:gs pos="0">
              <a:schemeClr val="accent1">
                <a:lumMod val="75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66003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Φύλλο4!$A$1:$A$5</c:f>
              <c:strCache>
                <c:ptCount val="5"/>
                <c:pt idx="0">
                  <c:v>Καθόλου</c:v>
                </c:pt>
                <c:pt idx="1">
                  <c:v>Λίγο</c:v>
                </c:pt>
                <c:pt idx="2">
                  <c:v>Μέτρια</c:v>
                </c:pt>
                <c:pt idx="3">
                  <c:v>Πολύ</c:v>
                </c:pt>
                <c:pt idx="4">
                  <c:v>Πάρα πολύ</c:v>
                </c:pt>
              </c:strCache>
            </c:strRef>
          </c:cat>
          <c:val>
            <c:numRef>
              <c:f>Φύλλο4!$B$1:$B$5</c:f>
              <c:numCache>
                <c:formatCode>General</c:formatCode>
                <c:ptCount val="5"/>
                <c:pt idx="0">
                  <c:v>31</c:v>
                </c:pt>
                <c:pt idx="1">
                  <c:v>51</c:v>
                </c:pt>
                <c:pt idx="2">
                  <c:v>183</c:v>
                </c:pt>
                <c:pt idx="3">
                  <c:v>96</c:v>
                </c:pt>
                <c:pt idx="4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8192456"/>
        <c:axId val="328195592"/>
        <c:axId val="0"/>
      </c:bar3DChart>
      <c:catAx>
        <c:axId val="328192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8195592"/>
        <c:crosses val="autoZero"/>
        <c:auto val="1"/>
        <c:lblAlgn val="ctr"/>
        <c:lblOffset val="100"/>
        <c:noMultiLvlLbl val="0"/>
      </c:catAx>
      <c:valAx>
        <c:axId val="328195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28192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chemeClr val="accent4">
                <a:lumMod val="75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ln>
          <a:noFill/>
        </a:ln>
        <a:effectLst/>
        <a:sp3d/>
      </c:spPr>
    </c:floor>
    <c:sideWall>
      <c:thickness val="0"/>
      <c:spPr>
        <a:gradFill>
          <a:gsLst>
            <a:gs pos="0">
              <a:schemeClr val="accent4">
                <a:lumMod val="75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ln>
          <a:noFill/>
        </a:ln>
        <a:effectLst/>
        <a:sp3d/>
      </c:spPr>
    </c:sideWall>
    <c:backWall>
      <c:thickness val="0"/>
      <c:spPr>
        <a:gradFill>
          <a:gsLst>
            <a:gs pos="0">
              <a:schemeClr val="accent4">
                <a:lumMod val="75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3366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444444444444445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111111111111112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666666666666666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666666666666666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666666666666666E-2"/>
                  <c:y val="-1.8518518518518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Φύλλο4!$A$1:$A$5</c:f>
              <c:strCache>
                <c:ptCount val="5"/>
                <c:pt idx="0">
                  <c:v>Καθόλου</c:v>
                </c:pt>
                <c:pt idx="1">
                  <c:v>Λίγο</c:v>
                </c:pt>
                <c:pt idx="2">
                  <c:v>Μέτρια</c:v>
                </c:pt>
                <c:pt idx="3">
                  <c:v>Πολύ</c:v>
                </c:pt>
                <c:pt idx="4">
                  <c:v>Πάρα πολύ</c:v>
                </c:pt>
              </c:strCache>
            </c:strRef>
          </c:cat>
          <c:val>
            <c:numRef>
              <c:f>Φύλλο4!$D$1:$D$5</c:f>
              <c:numCache>
                <c:formatCode>General</c:formatCode>
                <c:ptCount val="5"/>
                <c:pt idx="0">
                  <c:v>102</c:v>
                </c:pt>
                <c:pt idx="1">
                  <c:v>70</c:v>
                </c:pt>
                <c:pt idx="2">
                  <c:v>124</c:v>
                </c:pt>
                <c:pt idx="3">
                  <c:v>73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8197160"/>
        <c:axId val="328198336"/>
        <c:axId val="0"/>
      </c:bar3DChart>
      <c:catAx>
        <c:axId val="328197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8198336"/>
        <c:crosses val="autoZero"/>
        <c:auto val="1"/>
        <c:lblAlgn val="ctr"/>
        <c:lblOffset val="100"/>
        <c:noMultiLvlLbl val="0"/>
      </c:catAx>
      <c:valAx>
        <c:axId val="32819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28197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ln>
          <a:noFill/>
        </a:ln>
        <a:effectLst/>
        <a:sp3d/>
      </c:spPr>
    </c:floor>
    <c:side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ln>
          <a:noFill/>
        </a:ln>
        <a:effectLst/>
        <a:sp3d/>
      </c:spPr>
    </c:sideWall>
    <c:back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66006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666666666666642E-2"/>
                  <c:y val="-4.166666666666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111111111111059E-2"/>
                  <c:y val="-2.3148148148148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666666666666666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222222222222223E-2"/>
                  <c:y val="-2.7777777777777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2222331583551955E-2"/>
                  <c:y val="-4.62962962962971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083333333333325E-2"/>
                      <c:h val="0.1068981481481481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Φύλλο5!$A$1:$A$5</c:f>
              <c:strCache>
                <c:ptCount val="5"/>
                <c:pt idx="0">
                  <c:v>Πολύ Χαμηλό</c:v>
                </c:pt>
                <c:pt idx="1">
                  <c:v>Χαμηλό</c:v>
                </c:pt>
                <c:pt idx="2">
                  <c:v>Μέτριο</c:v>
                </c:pt>
                <c:pt idx="3">
                  <c:v>Υψηλό </c:v>
                </c:pt>
                <c:pt idx="4">
                  <c:v>Πολύ Υψηλό</c:v>
                </c:pt>
              </c:strCache>
            </c:strRef>
          </c:cat>
          <c:val>
            <c:numRef>
              <c:f>Φύλλο5!$B$1:$B$5</c:f>
              <c:numCache>
                <c:formatCode>General</c:formatCode>
                <c:ptCount val="5"/>
                <c:pt idx="0">
                  <c:v>3</c:v>
                </c:pt>
                <c:pt idx="1">
                  <c:v>18</c:v>
                </c:pt>
                <c:pt idx="2">
                  <c:v>170</c:v>
                </c:pt>
                <c:pt idx="3">
                  <c:v>187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8199512"/>
        <c:axId val="328197944"/>
        <c:axId val="0"/>
      </c:bar3DChart>
      <c:catAx>
        <c:axId val="328199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8197944"/>
        <c:crosses val="autoZero"/>
        <c:auto val="1"/>
        <c:lblAlgn val="ctr"/>
        <c:lblOffset val="100"/>
        <c:noMultiLvlLbl val="0"/>
      </c:catAx>
      <c:valAx>
        <c:axId val="328197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28199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floor>
    <c:sideWall>
      <c:thickness val="0"/>
      <c:spPr>
        <a:gradFill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sideWall>
    <c:backWall>
      <c:thickness val="0"/>
      <c:spPr>
        <a:gradFill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3.3333333333333284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111111111111108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Φύλλο1!$J$1:$J$2</c:f>
              <c:strCache>
                <c:ptCount val="2"/>
                <c:pt idx="0">
                  <c:v>Έγγαμος</c:v>
                </c:pt>
                <c:pt idx="1">
                  <c:v>Άγαμος</c:v>
                </c:pt>
              </c:strCache>
            </c:strRef>
          </c:cat>
          <c:val>
            <c:numRef>
              <c:f>Φύλλο1!$K$1:$K$2</c:f>
              <c:numCache>
                <c:formatCode>General</c:formatCode>
                <c:ptCount val="2"/>
                <c:pt idx="0">
                  <c:v>198</c:v>
                </c:pt>
                <c:pt idx="1">
                  <c:v>196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1592184"/>
        <c:axId val="331594928"/>
        <c:axId val="0"/>
      </c:bar3DChart>
      <c:catAx>
        <c:axId val="33159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31594928"/>
        <c:crosses val="autoZero"/>
        <c:auto val="1"/>
        <c:lblAlgn val="ctr"/>
        <c:lblOffset val="100"/>
        <c:noMultiLvlLbl val="0"/>
      </c:catAx>
      <c:valAx>
        <c:axId val="3315949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3159218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floor>
    <c:sideWall>
      <c:thickness val="0"/>
      <c:spPr>
        <a:gradFill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sideWall>
    <c:backWall>
      <c:thickness val="0"/>
      <c:spPr>
        <a:gradFill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3.3333333333333284E-2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666666666666664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Φύλλο2!$A$1:$A$2</c:f>
              <c:strCache>
                <c:ptCount val="2"/>
                <c:pt idx="0">
                  <c:v>Με παιδιά</c:v>
                </c:pt>
                <c:pt idx="1">
                  <c:v>Χωρίς παιδιά</c:v>
                </c:pt>
              </c:strCache>
            </c:strRef>
          </c:cat>
          <c:val>
            <c:numRef>
              <c:f>Φύλλο2!$B$1:$B$2</c:f>
              <c:numCache>
                <c:formatCode>General</c:formatCode>
                <c:ptCount val="2"/>
                <c:pt idx="0">
                  <c:v>202</c:v>
                </c:pt>
                <c:pt idx="1">
                  <c:v>192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1589440"/>
        <c:axId val="331592968"/>
        <c:axId val="0"/>
      </c:bar3DChart>
      <c:catAx>
        <c:axId val="33158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31592968"/>
        <c:crosses val="autoZero"/>
        <c:auto val="1"/>
        <c:lblAlgn val="ctr"/>
        <c:lblOffset val="100"/>
        <c:noMultiLvlLbl val="0"/>
      </c:catAx>
      <c:valAx>
        <c:axId val="3315929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3158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1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l-GR" sz="1200" b="1" i="1" baseline="0">
                <a:solidFill>
                  <a:schemeClr val="tx1"/>
                </a:solidFill>
              </a:rPr>
              <a:t>Διοικητική Ευθύνη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floor>
    <c:sideWall>
      <c:thickness val="0"/>
      <c:spPr>
        <a:gradFill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sideWall>
    <c:backWall>
      <c:thickness val="0"/>
      <c:spPr>
        <a:gradFill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2.7777777777777776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111111111111108E-2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Φύλλο2!$G$1:$G$2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Φύλλο2!$H$1:$H$2</c:f>
              <c:numCache>
                <c:formatCode>General</c:formatCode>
                <c:ptCount val="2"/>
                <c:pt idx="0">
                  <c:v>170</c:v>
                </c:pt>
                <c:pt idx="1">
                  <c:v>224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266576"/>
        <c:axId val="316267752"/>
        <c:axId val="0"/>
      </c:bar3DChart>
      <c:catAx>
        <c:axId val="31626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16267752"/>
        <c:crosses val="autoZero"/>
        <c:auto val="1"/>
        <c:lblAlgn val="ctr"/>
        <c:lblOffset val="100"/>
        <c:noMultiLvlLbl val="0"/>
      </c:catAx>
      <c:valAx>
        <c:axId val="316267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1626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l-GR" b="1" i="1" baseline="0">
                <a:solidFill>
                  <a:schemeClr val="tx1"/>
                </a:solidFill>
              </a:rPr>
              <a:t>Ηλικία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rgbClr val="FFC000"/>
            </a:gs>
            <a:gs pos="50000">
              <a:srgbClr val="FFC000"/>
            </a:gs>
            <a:gs pos="100000">
              <a:srgbClr val="FFFF00"/>
            </a:gs>
          </a:gsLst>
          <a:lin ang="5400000" scaled="1"/>
        </a:gradFill>
        <a:ln>
          <a:noFill/>
        </a:ln>
        <a:effectLst/>
        <a:sp3d/>
      </c:spPr>
    </c:floor>
    <c:sideWall>
      <c:thickness val="0"/>
      <c:spPr>
        <a:gradFill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sideWall>
    <c:backWall>
      <c:thickness val="0"/>
      <c:spPr>
        <a:gradFill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6666666666666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222222222222223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666666666666666E-2"/>
                  <c:y val="-2.12188906800333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111111111111112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111111111111212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Φύλλο3!$A$1:$A$5</c:f>
              <c:strCache>
                <c:ptCount val="5"/>
                <c:pt idx="0">
                  <c:v>20-25</c:v>
                </c:pt>
                <c:pt idx="1">
                  <c:v>26-30</c:v>
                </c:pt>
                <c:pt idx="2">
                  <c:v>31-40</c:v>
                </c:pt>
                <c:pt idx="3">
                  <c:v>41-50</c:v>
                </c:pt>
                <c:pt idx="4">
                  <c:v>&gt;50</c:v>
                </c:pt>
              </c:strCache>
            </c:strRef>
          </c:cat>
          <c:val>
            <c:numRef>
              <c:f>Φύλλο3!$B$1:$B$5</c:f>
              <c:numCache>
                <c:formatCode>General</c:formatCode>
                <c:ptCount val="5"/>
                <c:pt idx="0">
                  <c:v>77</c:v>
                </c:pt>
                <c:pt idx="1">
                  <c:v>38</c:v>
                </c:pt>
                <c:pt idx="2">
                  <c:v>118</c:v>
                </c:pt>
                <c:pt idx="3">
                  <c:v>102</c:v>
                </c:pt>
                <c:pt idx="4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269712"/>
        <c:axId val="316272064"/>
        <c:axId val="0"/>
      </c:bar3DChart>
      <c:catAx>
        <c:axId val="31626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16272064"/>
        <c:crosses val="autoZero"/>
        <c:auto val="1"/>
        <c:lblAlgn val="ctr"/>
        <c:lblOffset val="100"/>
        <c:noMultiLvlLbl val="0"/>
      </c:catAx>
      <c:valAx>
        <c:axId val="31627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1626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l-GR" b="1" i="1" baseline="0">
                <a:solidFill>
                  <a:schemeClr val="tx1"/>
                </a:solidFill>
              </a:rPr>
              <a:t>Μορφωτικό Επίπεδο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rgbClr val="FFC000"/>
            </a:gs>
            <a:gs pos="50000">
              <a:srgbClr val="FFC000"/>
            </a:gs>
            <a:gs pos="100000">
              <a:srgbClr val="FFFF00"/>
            </a:gs>
          </a:gsLst>
          <a:lin ang="5400000" scaled="1"/>
        </a:gradFill>
        <a:ln>
          <a:noFill/>
        </a:ln>
        <a:effectLst/>
        <a:sp3d/>
      </c:spPr>
    </c:floor>
    <c:sideWall>
      <c:thickness val="0"/>
      <c:spPr>
        <a:gradFill>
          <a:gsLst>
            <a:gs pos="0">
              <a:schemeClr val="accent1">
                <a:lumMod val="75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ln>
          <a:noFill/>
        </a:ln>
        <a:effectLst/>
        <a:sp3d/>
      </c:spPr>
    </c:sideWall>
    <c:backWall>
      <c:thickness val="0"/>
      <c:spPr>
        <a:gradFill>
          <a:gsLst>
            <a:gs pos="0">
              <a:schemeClr val="accent1">
                <a:lumMod val="75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66003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000000000000001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999999999999949E-2"/>
                  <c:y val="-1.8518518518518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666666666666566E-2"/>
                  <c:y val="-3.703703703703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666666666666666E-2"/>
                  <c:y val="-2.7777777777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Φύλλο3!$H$1:$H$4</c:f>
              <c:strCache>
                <c:ptCount val="4"/>
                <c:pt idx="0">
                  <c:v>Μετ./Διδ.</c:v>
                </c:pt>
                <c:pt idx="1">
                  <c:v>ΑΕΙ</c:v>
                </c:pt>
                <c:pt idx="2">
                  <c:v>ΤΕΙ</c:v>
                </c:pt>
                <c:pt idx="3">
                  <c:v>Δευτ. Εκπ.</c:v>
                </c:pt>
              </c:strCache>
            </c:strRef>
          </c:cat>
          <c:val>
            <c:numRef>
              <c:f>Φύλλο3!$I$1:$I$4</c:f>
              <c:numCache>
                <c:formatCode>General</c:formatCode>
                <c:ptCount val="4"/>
                <c:pt idx="0">
                  <c:v>80</c:v>
                </c:pt>
                <c:pt idx="1">
                  <c:v>173</c:v>
                </c:pt>
                <c:pt idx="2">
                  <c:v>91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271672"/>
        <c:axId val="316269320"/>
        <c:axId val="0"/>
      </c:bar3DChart>
      <c:catAx>
        <c:axId val="316271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16269320"/>
        <c:crosses val="autoZero"/>
        <c:auto val="1"/>
        <c:lblAlgn val="ctr"/>
        <c:lblOffset val="100"/>
        <c:noMultiLvlLbl val="0"/>
      </c:catAx>
      <c:valAx>
        <c:axId val="316269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1627167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chemeClr val="accent1">
                <a:lumMod val="75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ln>
          <a:noFill/>
        </a:ln>
        <a:effectLst/>
        <a:sp3d/>
      </c:spPr>
    </c:floor>
    <c:sideWall>
      <c:thickness val="0"/>
      <c:spPr>
        <a:gradFill>
          <a:gsLst>
            <a:gs pos="0">
              <a:schemeClr val="accent1">
                <a:lumMod val="75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ln>
          <a:noFill/>
        </a:ln>
        <a:effectLst/>
        <a:sp3d/>
      </c:spPr>
    </c:sideWall>
    <c:backWall>
      <c:thickness val="0"/>
      <c:spPr>
        <a:gradFill>
          <a:gsLst>
            <a:gs pos="0">
              <a:schemeClr val="accent1">
                <a:lumMod val="75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07174103237096E-2"/>
          <c:y val="4.214129483814523E-2"/>
          <c:w val="0.88337270341207352"/>
          <c:h val="0.74759623797025376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66003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Φύλλο4!$A$1:$A$5</c:f>
              <c:strCache>
                <c:ptCount val="5"/>
                <c:pt idx="0">
                  <c:v>Καθόλου</c:v>
                </c:pt>
                <c:pt idx="1">
                  <c:v>Λίγο</c:v>
                </c:pt>
                <c:pt idx="2">
                  <c:v>Μέτρια</c:v>
                </c:pt>
                <c:pt idx="3">
                  <c:v>Πολύ</c:v>
                </c:pt>
                <c:pt idx="4">
                  <c:v>Πάρα πολύ</c:v>
                </c:pt>
              </c:strCache>
            </c:strRef>
          </c:cat>
          <c:val>
            <c:numRef>
              <c:f>Φύλλο4!$B$1:$B$5</c:f>
              <c:numCache>
                <c:formatCode>General</c:formatCode>
                <c:ptCount val="5"/>
                <c:pt idx="0">
                  <c:v>31</c:v>
                </c:pt>
                <c:pt idx="1">
                  <c:v>51</c:v>
                </c:pt>
                <c:pt idx="2">
                  <c:v>183</c:v>
                </c:pt>
                <c:pt idx="3">
                  <c:v>96</c:v>
                </c:pt>
                <c:pt idx="4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272848"/>
        <c:axId val="316270496"/>
        <c:axId val="0"/>
      </c:bar3DChart>
      <c:catAx>
        <c:axId val="31627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16270496"/>
        <c:crosses val="autoZero"/>
        <c:auto val="1"/>
        <c:lblAlgn val="ctr"/>
        <c:lblOffset val="100"/>
        <c:noMultiLvlLbl val="0"/>
      </c:catAx>
      <c:valAx>
        <c:axId val="31627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1627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chemeClr val="accent4">
                <a:lumMod val="75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ln>
          <a:noFill/>
        </a:ln>
        <a:effectLst/>
        <a:sp3d/>
      </c:spPr>
    </c:floor>
    <c:sideWall>
      <c:thickness val="0"/>
      <c:spPr>
        <a:gradFill>
          <a:gsLst>
            <a:gs pos="0">
              <a:schemeClr val="accent4">
                <a:lumMod val="75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ln>
          <a:noFill/>
        </a:ln>
        <a:effectLst/>
        <a:sp3d/>
      </c:spPr>
    </c:sideWall>
    <c:backWall>
      <c:thickness val="0"/>
      <c:spPr>
        <a:gradFill>
          <a:gsLst>
            <a:gs pos="0">
              <a:schemeClr val="accent4">
                <a:lumMod val="75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3366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444444444444445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111111111111112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666666666666666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666666666666666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666666666666666E-2"/>
                  <c:y val="-1.8518518518518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Φύλλο4!$A$1:$A$5</c:f>
              <c:strCache>
                <c:ptCount val="5"/>
                <c:pt idx="0">
                  <c:v>Καθόλου</c:v>
                </c:pt>
                <c:pt idx="1">
                  <c:v>Λίγο</c:v>
                </c:pt>
                <c:pt idx="2">
                  <c:v>Μέτρια</c:v>
                </c:pt>
                <c:pt idx="3">
                  <c:v>Πολύ</c:v>
                </c:pt>
                <c:pt idx="4">
                  <c:v>Πάρα πολύ</c:v>
                </c:pt>
              </c:strCache>
            </c:strRef>
          </c:cat>
          <c:val>
            <c:numRef>
              <c:f>Φύλλο4!$D$1:$D$5</c:f>
              <c:numCache>
                <c:formatCode>General</c:formatCode>
                <c:ptCount val="5"/>
                <c:pt idx="0">
                  <c:v>102</c:v>
                </c:pt>
                <c:pt idx="1">
                  <c:v>70</c:v>
                </c:pt>
                <c:pt idx="2">
                  <c:v>124</c:v>
                </c:pt>
                <c:pt idx="3">
                  <c:v>73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268144"/>
        <c:axId val="316268536"/>
        <c:axId val="0"/>
      </c:bar3DChart>
      <c:catAx>
        <c:axId val="31626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16268536"/>
        <c:crosses val="autoZero"/>
        <c:auto val="1"/>
        <c:lblAlgn val="ctr"/>
        <c:lblOffset val="100"/>
        <c:noMultiLvlLbl val="0"/>
      </c:catAx>
      <c:valAx>
        <c:axId val="316268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1626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ln>
          <a:noFill/>
        </a:ln>
        <a:effectLst/>
        <a:sp3d/>
      </c:spPr>
    </c:floor>
    <c:side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ln>
          <a:noFill/>
        </a:ln>
        <a:effectLst/>
        <a:sp3d/>
      </c:spPr>
    </c:sideWall>
    <c:back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66006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666666666666642E-2"/>
                  <c:y val="-4.166666666666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111111111111059E-2"/>
                  <c:y val="-2.3148148148148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666666666666666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222222222222223E-2"/>
                  <c:y val="-2.7777777777777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2222331583551955E-2"/>
                  <c:y val="-4.62962962962971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083333333333325E-2"/>
                      <c:h val="0.1068981481481481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Φύλλο5!$A$1:$A$5</c:f>
              <c:strCache>
                <c:ptCount val="5"/>
                <c:pt idx="0">
                  <c:v>Πολύ Χαμηλό</c:v>
                </c:pt>
                <c:pt idx="1">
                  <c:v>Χαμηλό</c:v>
                </c:pt>
                <c:pt idx="2">
                  <c:v>Μέτριο</c:v>
                </c:pt>
                <c:pt idx="3">
                  <c:v>Υψηλό </c:v>
                </c:pt>
                <c:pt idx="4">
                  <c:v>Πολύ Υψηλό</c:v>
                </c:pt>
              </c:strCache>
            </c:strRef>
          </c:cat>
          <c:val>
            <c:numRef>
              <c:f>Φύλλο5!$B$1:$B$5</c:f>
              <c:numCache>
                <c:formatCode>General</c:formatCode>
                <c:ptCount val="5"/>
                <c:pt idx="0">
                  <c:v>3</c:v>
                </c:pt>
                <c:pt idx="1">
                  <c:v>18</c:v>
                </c:pt>
                <c:pt idx="2">
                  <c:v>170</c:v>
                </c:pt>
                <c:pt idx="3">
                  <c:v>187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2905552"/>
        <c:axId val="322901240"/>
        <c:axId val="0"/>
      </c:bar3DChart>
      <c:catAx>
        <c:axId val="32290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22901240"/>
        <c:crosses val="autoZero"/>
        <c:auto val="1"/>
        <c:lblAlgn val="ctr"/>
        <c:lblOffset val="100"/>
        <c:noMultiLvlLbl val="0"/>
      </c:catAx>
      <c:valAx>
        <c:axId val="322901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2290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8C783E7-963C-468C-A1BE-3F13A99A6206}" type="datetimeFigureOut">
              <a:rPr lang="el-GR" altLang="el-GR"/>
              <a:pPr>
                <a:defRPr/>
              </a:pPr>
              <a:t>5/5/2016</a:t>
            </a:fld>
            <a:endParaRPr lang="el-GR" altLang="el-GR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noProof="0" smtClean="0"/>
              <a:t>Click to edit Master text styles</a:t>
            </a:r>
          </a:p>
          <a:p>
            <a:pPr lvl="1"/>
            <a:r>
              <a:rPr lang="el-GR" altLang="el-GR" noProof="0" smtClean="0"/>
              <a:t>Second level</a:t>
            </a:r>
          </a:p>
          <a:p>
            <a:pPr lvl="2"/>
            <a:r>
              <a:rPr lang="el-GR" altLang="el-GR" noProof="0" smtClean="0"/>
              <a:t>Third level</a:t>
            </a:r>
          </a:p>
          <a:p>
            <a:pPr lvl="3"/>
            <a:r>
              <a:rPr lang="el-GR" altLang="el-GR" noProof="0" smtClean="0"/>
              <a:t>Fourth level</a:t>
            </a:r>
          </a:p>
          <a:p>
            <a:pPr lvl="4"/>
            <a:r>
              <a:rPr lang="el-GR" altLang="el-GR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1A1CB2-728E-41A7-99AF-F4CEF59E830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66759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Θέση σημειώσεων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  <p:sp>
        <p:nvSpPr>
          <p:cNvPr id="4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EE88D0-A8A8-4371-9AEA-82037C5B4D6F}" type="slidenum">
              <a:rPr lang="el-GR" altLang="el-GR" smtClean="0">
                <a:latin typeface="Calibri" panose="020F0502020204030204" pitchFamily="34" charset="0"/>
              </a:rPr>
              <a:pPr/>
              <a:t>1</a:t>
            </a:fld>
            <a:endParaRPr lang="el-GR" altLang="el-G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321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DA0FBC-64A6-4525-B8B4-87AEF102CB7B}" type="slidenum">
              <a:rPr lang="el-GR" altLang="el-GR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45</a:t>
            </a:fld>
            <a:endParaRPr lang="el-GR" altLang="el-GR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87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4345230"/>
            <a:ext cx="7772400" cy="9162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261460"/>
            <a:ext cx="6400800" cy="61082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43CE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43D4A-8C7D-46E1-983D-348FEC1E2197}" type="datetime1">
              <a:rPr lang="en-US"/>
              <a:pPr>
                <a:defRPr/>
              </a:pPr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66EA6-2D98-4756-9A47-A77637797541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03449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DE3D0-E538-468A-9114-0EBD5786082A}" type="datetime1">
              <a:rPr lang="en-US"/>
              <a:pPr>
                <a:defRPr/>
              </a:pPr>
              <a:t>5/5/2016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90BA-22F5-4D3A-B076-95A09995AAA5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02878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F25E3-8C4B-42A1-96B4-803110FDADC7}" type="datetime1">
              <a:rPr lang="en-US"/>
              <a:pPr>
                <a:defRPr/>
              </a:pPr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C855C-B492-46E6-B4DE-F832FF389F2B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179365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EEEB-8819-4CE5-9B7D-27B185CAC01C}" type="datetime1">
              <a:rPr lang="en-US"/>
              <a:pPr>
                <a:defRPr/>
              </a:pPr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747D6-6A86-4C6E-AC35-7F827F5ED518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3255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43CE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901950"/>
            <a:ext cx="8229600" cy="3766098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6FCF2-DCBA-4242-A754-FFFC465F35A6}" type="datetime1">
              <a:rPr lang="en-US"/>
              <a:pPr>
                <a:defRPr/>
              </a:pPr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04112-95B8-4558-84FF-02DCAE441EBE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31806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43CE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291130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3585E-445B-40B2-9B5F-39104EDA58F6}" type="datetime1">
              <a:rPr lang="en-US"/>
              <a:pPr>
                <a:defRPr/>
              </a:pPr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0983F-6DFB-4111-851A-F8780D38509D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06840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8162D-D997-4EA6-9EA7-0A964B25B61B}" type="datetime1">
              <a:rPr lang="en-US"/>
              <a:pPr>
                <a:defRPr/>
              </a:pPr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FF43F-1D0C-48AF-886E-F1E1DD4FD107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7956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D584E-D956-460A-8E4C-11386FB43F4E}" type="datetime1">
              <a:rPr lang="en-US"/>
              <a:pPr>
                <a:defRPr/>
              </a:pPr>
              <a:t>5/5/2016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933CB-E314-4FFB-AFAC-6AD63DC16EAD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14020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13842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43CE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73020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36006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73020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36006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EBE10-BD1E-4E00-9C44-BF3B8039704E}" type="datetime1">
              <a:rPr lang="en-US"/>
              <a:pPr>
                <a:defRPr/>
              </a:pPr>
              <a:t>5/5/2016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A06FD-87C5-4912-9DAC-9FA2535E9346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78667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6ADF-C654-4735-8965-AE1BB93F063F}" type="datetime1">
              <a:rPr lang="en-US"/>
              <a:pPr>
                <a:defRPr/>
              </a:pPr>
              <a:t>5/5/2016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E2F29-269A-470D-9FB4-BF581F5E4637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229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A283C-D4C5-45E7-ABDB-C75DF81EA18D}" type="datetime1">
              <a:rPr lang="en-US"/>
              <a:pPr>
                <a:defRPr/>
              </a:pPr>
              <a:t>5/5/2016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7D0CF-410F-4CC2-B39A-7E868DB0F534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66528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FC1DA-01FB-4720-B5AD-D4D9DC783F90}" type="datetime1">
              <a:rPr lang="en-US"/>
              <a:pPr>
                <a:defRPr/>
              </a:pPr>
              <a:t>5/5/2016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F34F0-478D-4158-82D0-447D33BC7CF7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67576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89ACF2-725C-4460-8CBE-00623558C710}" type="datetime1">
              <a:rPr lang="en-US"/>
              <a:pPr>
                <a:defRPr/>
              </a:pPr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BE3E833-582D-4E3E-A737-CF9423ABC478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jpeg"/><Relationship Id="rId7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2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985720"/>
            <a:ext cx="4275740" cy="213787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5413375"/>
            <a:ext cx="9144000" cy="9175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l-GR" altLang="el-GR" sz="1600" b="1" smtClean="0">
                <a:solidFill>
                  <a:srgbClr val="000066"/>
                </a:solidFill>
                <a:latin typeface="Arial" panose="020B0604020202020204" pitchFamily="34" charset="0"/>
              </a:rPr>
              <a:t>Παναγιώτης Σωτηριάδης</a:t>
            </a:r>
            <a:r>
              <a:rPr lang="en-US" altLang="el-GR" sz="1600" b="1" smtClean="0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600" b="1" smtClean="0">
                <a:solidFill>
                  <a:srgbClr val="000066"/>
                </a:solidFill>
                <a:latin typeface="Arial" panose="020B0604020202020204" pitchFamily="34" charset="0"/>
              </a:rPr>
              <a:t>Μηχανικός Αεροσκαφών,</a:t>
            </a:r>
            <a:r>
              <a:rPr lang="en-US" altLang="el-GR" sz="1600" b="1" smtClean="0">
                <a:solidFill>
                  <a:srgbClr val="000066"/>
                </a:solidFill>
                <a:latin typeface="Arial" panose="020B0604020202020204" pitchFamily="34" charset="0"/>
              </a:rPr>
              <a:t> E</a:t>
            </a:r>
            <a:r>
              <a:rPr lang="el-GR" altLang="el-GR" sz="1600" b="1" smtClean="0">
                <a:solidFill>
                  <a:srgbClr val="000066"/>
                </a:solidFill>
                <a:latin typeface="Arial" panose="020B0604020202020204" pitchFamily="34" charset="0"/>
              </a:rPr>
              <a:t>ργονόμος, </a:t>
            </a:r>
            <a:r>
              <a:rPr lang="en-US" altLang="el-GR" sz="1600" b="1" smtClean="0">
                <a:solidFill>
                  <a:srgbClr val="000066"/>
                </a:solidFill>
                <a:latin typeface="Arial" panose="020B0604020202020204" pitchFamily="34" charset="0"/>
              </a:rPr>
              <a:t>MSc, MBA Hons</a:t>
            </a:r>
            <a:r>
              <a:rPr lang="el-GR" altLang="el-GR" sz="1600" b="1" smtClean="0">
                <a:solidFill>
                  <a:srgbClr val="000066"/>
                </a:solidFill>
                <a:latin typeface="Arial" panose="020B0604020202020204" pitchFamily="34" charset="0"/>
              </a:rPr>
              <a:t/>
            </a:r>
            <a:br>
              <a:rPr lang="el-GR" altLang="el-GR" sz="1600" b="1" smtClean="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el-GR" altLang="el-GR" sz="1600" b="1" smtClean="0">
                <a:solidFill>
                  <a:srgbClr val="000066"/>
                </a:solidFill>
                <a:latin typeface="Arial" panose="020B0604020202020204" pitchFamily="34" charset="0"/>
              </a:rPr>
              <a:t>Πολεμική Αεροπορία</a:t>
            </a:r>
            <a:r>
              <a:rPr lang="en-US" altLang="el-GR" sz="1600" b="1" smtClean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600" smtClean="0">
                <a:solidFill>
                  <a:srgbClr val="000066"/>
                </a:solidFill>
                <a:latin typeface="Arial" panose="020B0604020202020204" pitchFamily="34" charset="0"/>
              </a:rPr>
              <a:t/>
            </a:r>
            <a:br>
              <a:rPr lang="el-GR" altLang="el-GR" sz="1600" smtClean="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el-GR" altLang="el-GR" sz="1600" smtClean="0">
                <a:solidFill>
                  <a:schemeClr val="bg1"/>
                </a:solidFill>
                <a:latin typeface="Arial" panose="020B0604020202020204" pitchFamily="34" charset="0"/>
              </a:rPr>
              <a:t>Ευάγγελος Πολίτης, τφ. Μηχανικός Τηλεπικοινωνιών, Σχολή Ικάρων  </a:t>
            </a:r>
            <a:r>
              <a:rPr lang="en-US" altLang="el-GR" sz="160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altLang="el-GR" sz="160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en-US" altLang="el-GR" sz="16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AutoShape 3"/>
          <p:cNvSpPr>
            <a:spLocks noChangeArrowheads="1"/>
          </p:cNvSpPr>
          <p:nvPr/>
        </p:nvSpPr>
        <p:spPr bwMode="auto">
          <a:xfrm>
            <a:off x="134559" y="2360065"/>
            <a:ext cx="8849661" cy="1679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FFCC">
                  <a:alpha val="75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330200">
              <a:schemeClr val="tx2">
                <a:lumMod val="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l-GR" altLang="el-GR" sz="2600" b="1" i="1" spc="100" dirty="0">
              <a:solidFill>
                <a:srgbClr val="003366"/>
              </a:solidFill>
            </a:endParaRPr>
          </a:p>
          <a:p>
            <a:pPr algn="ctr" eaLnBrk="1" hangingPunct="1">
              <a:defRPr/>
            </a:pPr>
            <a:r>
              <a:rPr lang="el-GR" altLang="el-GR" sz="2600" b="1" i="1" spc="100" dirty="0">
                <a:solidFill>
                  <a:srgbClr val="003366"/>
                </a:solidFill>
              </a:rPr>
              <a:t>Μελέτη </a:t>
            </a:r>
          </a:p>
          <a:p>
            <a:pPr algn="ctr" eaLnBrk="1" hangingPunct="1">
              <a:defRPr/>
            </a:pPr>
            <a:r>
              <a:rPr lang="el-GR" altLang="el-GR" sz="2600" b="1" i="1" spc="100" dirty="0">
                <a:solidFill>
                  <a:srgbClr val="003366"/>
                </a:solidFill>
              </a:rPr>
              <a:t>της Συναισθηματικής Νοημοσύνης</a:t>
            </a:r>
            <a:r>
              <a:rPr lang="en-US" altLang="el-GR" sz="2600" b="1" i="1" spc="100" dirty="0">
                <a:solidFill>
                  <a:srgbClr val="003366"/>
                </a:solidFill>
              </a:rPr>
              <a:t> </a:t>
            </a:r>
            <a:endParaRPr lang="el-GR" altLang="el-GR" sz="2600" b="1" i="1" spc="100" dirty="0">
              <a:solidFill>
                <a:srgbClr val="003366"/>
              </a:solidFill>
            </a:endParaRPr>
          </a:p>
          <a:p>
            <a:pPr algn="ctr" eaLnBrk="1" hangingPunct="1">
              <a:defRPr/>
            </a:pPr>
            <a:r>
              <a:rPr lang="el-GR" altLang="el-GR" sz="2600" b="1" i="1" spc="100" dirty="0">
                <a:solidFill>
                  <a:srgbClr val="003366"/>
                </a:solidFill>
              </a:rPr>
              <a:t>σε έναν Αεροπορικό Οργανισμό</a:t>
            </a:r>
            <a:endParaRPr lang="en-US" altLang="el-GR" sz="2600" b="1" i="1" spc="100" dirty="0">
              <a:solidFill>
                <a:srgbClr val="003366"/>
              </a:solidFill>
            </a:endParaRPr>
          </a:p>
          <a:p>
            <a:pPr algn="ctr" eaLnBrk="1" hangingPunct="1">
              <a:defRPr/>
            </a:pPr>
            <a:r>
              <a:rPr lang="el-GR" altLang="el-GR" sz="2600" b="1" i="1" spc="100" dirty="0">
                <a:solidFill>
                  <a:srgbClr val="003366"/>
                </a:solidFill>
              </a:rPr>
              <a:t> </a:t>
            </a:r>
            <a:endParaRPr lang="en-US" altLang="el-GR" sz="2600" b="1" i="1" spc="100" dirty="0">
              <a:solidFill>
                <a:srgbClr val="003366"/>
              </a:solidFill>
            </a:endParaRPr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solidFill>
            <a:srgbClr val="115F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Συναισθηματική Νοημοσύνη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3317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pic>
        <p:nvPicPr>
          <p:cNvPr id="16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2" descr="http://www.logicmanager.com/wp-content/uploads/2013/11/SaaS-Advant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117600"/>
            <a:ext cx="5038726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4" descr="http://www.learningspy.co.uk/wp-content/uploads/2014/03/performan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1112838"/>
            <a:ext cx="4110037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6" descr="http://blog.business-trader.com.au/wp-content/uploads/2013/05/sell-business-profi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334962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8" descr="https://sp.yimg.com/xj/th?id=OIP.M3da710d5b486841b3bc0f9598bfcba7fo0&amp;pid=15.1&amp;P=0&amp;w=389&amp;h=1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4364038"/>
            <a:ext cx="5794375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22"/>
          <p:cNvSpPr>
            <a:spLocks noChangeArrowheads="1"/>
          </p:cNvSpPr>
          <p:nvPr/>
        </p:nvSpPr>
        <p:spPr bwMode="auto">
          <a:xfrm>
            <a:off x="3512241" y="1403350"/>
            <a:ext cx="2443225" cy="11623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>
                  <a:gamma/>
                  <a:tint val="38039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tint val="38039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635000"/>
          </a:effectLst>
          <a:scene3d>
            <a:camera prst="orthographicFront"/>
            <a:lightRig rig="threePt" dir="t"/>
          </a:scene3d>
          <a:sp3d contourW="12700">
            <a:bevelT w="127000"/>
            <a:contourClr>
              <a:srgbClr val="0070C0"/>
            </a:contourClr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l-GR" sz="4000" b="1" i="1" dirty="0">
                <a:solidFill>
                  <a:srgbClr val="660033"/>
                </a:solidFill>
              </a:rPr>
              <a:t>00’s</a:t>
            </a:r>
            <a:endParaRPr lang="el-GR" altLang="el-GR" sz="4000" b="1" i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4.bp.blogspot.com/_CEZblkf9NKw/TN_LssuYPHI/AAAAAAAAABw/OOWfw4Vn8sg/s1600/a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900"/>
            <a:ext cx="473392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Συναισθηματική Νοημοσύνη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342" name="Picture 5" descr="HAS Logo 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pic>
        <p:nvPicPr>
          <p:cNvPr id="16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13" descr="boeing_787_dreamliner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109663"/>
            <a:ext cx="4389438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7" descr="jsf-fly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6513"/>
            <a:ext cx="3960813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5" descr="sr-72-fro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3846513"/>
            <a:ext cx="24225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2" descr="http://upload.wikimedia.org/wikipedia/commons/b/be/Sukhoi_Su-47_in_formation,_200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3846513"/>
            <a:ext cx="2786062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22"/>
          <p:cNvSpPr>
            <a:spLocks noChangeArrowheads="1"/>
          </p:cNvSpPr>
          <p:nvPr/>
        </p:nvSpPr>
        <p:spPr bwMode="auto">
          <a:xfrm>
            <a:off x="150129" y="1890964"/>
            <a:ext cx="8820000" cy="7769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>
                  <a:gamma/>
                  <a:tint val="38039"/>
                  <a:invGamma/>
                  <a:alpha val="13000"/>
                  <a:lumMod val="36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CCECFF">
                  <a:gamma/>
                  <a:tint val="38039"/>
                  <a:invGamma/>
                  <a:alpha val="40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635000"/>
          </a:effectLst>
          <a:scene3d>
            <a:camera prst="orthographicFront"/>
            <a:lightRig rig="threePt" dir="t"/>
          </a:scene3d>
          <a:sp3d contourW="12700">
            <a:bevelT w="127000"/>
            <a:contourClr>
              <a:srgbClr val="0070C0"/>
            </a:contourClr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l-GR" altLang="el-GR" sz="2800" b="1" i="1" dirty="0">
                <a:solidFill>
                  <a:srgbClr val="660033"/>
                </a:solidFill>
              </a:rPr>
              <a:t>Κουλτούρα Ασφάλειας</a:t>
            </a:r>
            <a:endParaRPr lang="el-GR" altLang="el-GR" sz="2800" b="1" i="1" dirty="0">
              <a:solidFill>
                <a:srgbClr val="660033"/>
              </a:solidFill>
            </a:endParaRPr>
          </a:p>
        </p:txBody>
      </p:sp>
      <p:sp>
        <p:nvSpPr>
          <p:cNvPr id="18" name="AutoShape 22"/>
          <p:cNvSpPr>
            <a:spLocks noChangeArrowheads="1"/>
          </p:cNvSpPr>
          <p:nvPr/>
        </p:nvSpPr>
        <p:spPr bwMode="auto">
          <a:xfrm>
            <a:off x="128430" y="2970885"/>
            <a:ext cx="8820000" cy="7769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>
                  <a:gamma/>
                  <a:tint val="38039"/>
                  <a:invGamma/>
                  <a:alpha val="13000"/>
                  <a:lumMod val="36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CCECFF">
                  <a:gamma/>
                  <a:tint val="38039"/>
                  <a:invGamma/>
                  <a:alpha val="40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635000"/>
          </a:effectLst>
          <a:scene3d>
            <a:camera prst="orthographicFront"/>
            <a:lightRig rig="threePt" dir="t"/>
          </a:scene3d>
          <a:sp3d contourW="12700">
            <a:bevelT w="127000"/>
            <a:contourClr>
              <a:srgbClr val="0070C0"/>
            </a:contourClr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l-GR" altLang="el-GR" sz="2800" b="1" i="1" dirty="0">
                <a:solidFill>
                  <a:srgbClr val="660033"/>
                </a:solidFill>
              </a:rPr>
              <a:t>Μαθησιακοί Οργανισμοί</a:t>
            </a:r>
            <a:endParaRPr lang="el-GR" altLang="el-GR" sz="2800" b="1" i="1" dirty="0">
              <a:solidFill>
                <a:srgbClr val="660033"/>
              </a:solidFill>
            </a:endParaRP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113682" y="4026377"/>
            <a:ext cx="8820000" cy="7769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>
                  <a:gamma/>
                  <a:tint val="38039"/>
                  <a:invGamma/>
                  <a:alpha val="13000"/>
                  <a:lumMod val="36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CCECFF">
                  <a:gamma/>
                  <a:tint val="38039"/>
                  <a:invGamma/>
                  <a:alpha val="40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635000"/>
          </a:effectLst>
          <a:scene3d>
            <a:camera prst="orthographicFront"/>
            <a:lightRig rig="threePt" dir="t"/>
          </a:scene3d>
          <a:sp3d contourW="12700">
            <a:bevelT w="127000"/>
            <a:contourClr>
              <a:srgbClr val="0070C0"/>
            </a:contourClr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l-GR" altLang="el-GR" sz="2800" b="1" i="1" dirty="0">
                <a:solidFill>
                  <a:srgbClr val="660033"/>
                </a:solidFill>
              </a:rPr>
              <a:t>Επιχειρησιακή Αποτελεσματικότητα - Απόδοση</a:t>
            </a:r>
            <a:endParaRPr lang="el-GR" altLang="el-GR" sz="2800" b="1" i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AutoShape 7"/>
          <p:cNvSpPr>
            <a:spLocks noChangeArrowheads="1"/>
          </p:cNvSpPr>
          <p:nvPr/>
        </p:nvSpPr>
        <p:spPr bwMode="auto">
          <a:xfrm>
            <a:off x="1841500" y="1077913"/>
            <a:ext cx="6872288" cy="684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rgbClr val="FFE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Σκοπός</a:t>
            </a:r>
          </a:p>
        </p:txBody>
      </p:sp>
      <p:sp>
        <p:nvSpPr>
          <p:cNvPr id="15364" name="AutoShape 8"/>
          <p:cNvSpPr>
            <a:spLocks noChangeArrowheads="1"/>
          </p:cNvSpPr>
          <p:nvPr/>
        </p:nvSpPr>
        <p:spPr bwMode="auto">
          <a:xfrm>
            <a:off x="1841500" y="4278313"/>
            <a:ext cx="6872288" cy="684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rgbClr val="FFE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Αποτελέσματα</a:t>
            </a:r>
          </a:p>
        </p:txBody>
      </p:sp>
      <p:sp>
        <p:nvSpPr>
          <p:cNvPr id="15365" name="AutoShape 9"/>
          <p:cNvSpPr>
            <a:spLocks noChangeArrowheads="1"/>
          </p:cNvSpPr>
          <p:nvPr/>
        </p:nvSpPr>
        <p:spPr bwMode="auto">
          <a:xfrm>
            <a:off x="1841500" y="5348288"/>
            <a:ext cx="6872288" cy="684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rgbClr val="FFE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Συμπεράσματα</a:t>
            </a:r>
            <a:r>
              <a:rPr lang="en-US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 - </a:t>
            </a:r>
            <a:r>
              <a:rPr lang="el-GR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Εισηγήσεις</a:t>
            </a:r>
          </a:p>
        </p:txBody>
      </p:sp>
      <p:grpSp>
        <p:nvGrpSpPr>
          <p:cNvPr id="15366" name="Group 10"/>
          <p:cNvGrpSpPr>
            <a:grpSpLocks/>
          </p:cNvGrpSpPr>
          <p:nvPr/>
        </p:nvGrpSpPr>
        <p:grpSpPr bwMode="auto">
          <a:xfrm>
            <a:off x="0" y="6330950"/>
            <a:ext cx="9144000" cy="527050"/>
            <a:chOff x="0" y="3988"/>
            <a:chExt cx="5760" cy="332"/>
          </a:xfrm>
        </p:grpSpPr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0" y="3988"/>
              <a:ext cx="5760" cy="332"/>
            </a:xfrm>
            <a:prstGeom prst="rect">
              <a:avLst/>
            </a:prstGeom>
            <a:solidFill>
              <a:srgbClr val="00172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72" name="Text Box 12"/>
            <p:cNvSpPr txBox="1">
              <a:spLocks noChangeArrowheads="1"/>
            </p:cNvSpPr>
            <p:nvPr/>
          </p:nvSpPr>
          <p:spPr bwMode="auto">
            <a:xfrm>
              <a:off x="394" y="4042"/>
              <a:ext cx="413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50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  <a:r>
                <a:rPr lang="el-GR" altLang="el-GR" sz="1500" baseline="30000">
                  <a:solidFill>
                    <a:srgbClr val="FFFFFF"/>
                  </a:solidFill>
                  <a:latin typeface="Arial" panose="020B0604020202020204" pitchFamily="34" charset="0"/>
                </a:rPr>
                <a:t>ο</a:t>
              </a:r>
              <a:r>
                <a:rPr lang="el-GR" altLang="el-GR" sz="1500">
                  <a:solidFill>
                    <a:srgbClr val="FFFFFF"/>
                  </a:solidFill>
                  <a:latin typeface="Arial" panose="020B0604020202020204" pitchFamily="34" charset="0"/>
                </a:rPr>
                <a:t> Αεροπορικό Συνέδριο</a:t>
              </a:r>
              <a:r>
                <a:rPr lang="en-US" altLang="el-GR" sz="1500">
                  <a:solidFill>
                    <a:srgbClr val="FFFFFF"/>
                  </a:solidFill>
                  <a:latin typeface="Arial" panose="020B0604020202020204" pitchFamily="34" charset="0"/>
                </a:rPr>
                <a:t>:</a:t>
              </a:r>
              <a:r>
                <a:rPr lang="el-GR" altLang="el-GR" sz="1300">
                  <a:solidFill>
                    <a:srgbClr val="FFFFFF"/>
                  </a:solidFill>
                  <a:latin typeface="Arial" panose="020B0604020202020204" pitchFamily="34" charset="0"/>
                </a:rPr>
                <a:t>Οι Αερομεταφορές του Σήμερα και του Αύριο</a:t>
              </a:r>
            </a:p>
          </p:txBody>
        </p:sp>
      </p:grpSp>
      <p:pic>
        <p:nvPicPr>
          <p:cNvPr id="15367" name="Picture 13" descr="HAS Logo 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AutoShape 6"/>
          <p:cNvSpPr>
            <a:spLocks noChangeArrowheads="1"/>
          </p:cNvSpPr>
          <p:nvPr/>
        </p:nvSpPr>
        <p:spPr bwMode="auto">
          <a:xfrm>
            <a:off x="1841500" y="2171700"/>
            <a:ext cx="6872288" cy="682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rgbClr val="FFE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Συναισθηματική Νοημοσύνη </a:t>
            </a:r>
          </a:p>
        </p:txBody>
      </p:sp>
      <p:pic>
        <p:nvPicPr>
          <p:cNvPr id="12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0640"/>
            <a:ext cx="1517901" cy="141515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AutoShape 3"/>
          <p:cNvSpPr>
            <a:spLocks noChangeArrowheads="1"/>
          </p:cNvSpPr>
          <p:nvPr/>
        </p:nvSpPr>
        <p:spPr bwMode="auto">
          <a:xfrm>
            <a:off x="1841500" y="3252788"/>
            <a:ext cx="6872288" cy="684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0033"/>
              </a:gs>
              <a:gs pos="100000">
                <a:srgbClr val="DFAEB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0033"/>
            </a:extrusionClr>
            <a:contourClr>
              <a:srgbClr val="9900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600" b="1" i="1">
                <a:solidFill>
                  <a:srgbClr val="FFFFFF"/>
                </a:solidFill>
                <a:latin typeface="Arial" panose="020B0604020202020204" pitchFamily="34" charset="0"/>
              </a:rPr>
              <a:t>Περιγραφή Έρευνας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Περιγραφή Έρευνας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6389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pic>
        <p:nvPicPr>
          <p:cNvPr id="16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296863" y="1443038"/>
            <a:ext cx="6259512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100000">
                <a:srgbClr val="DFFFDF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99"/>
            </a:extrusionClr>
            <a:contourClr>
              <a:srgbClr val="99FF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i="1">
                <a:solidFill>
                  <a:srgbClr val="000066"/>
                </a:solidFill>
                <a:latin typeface="Arial" panose="020B0604020202020204" pitchFamily="34" charset="0"/>
              </a:rPr>
              <a:t>Υλοποίηση</a:t>
            </a:r>
            <a:r>
              <a:rPr lang="en-US" altLang="el-GR" sz="2200" i="1">
                <a:solidFill>
                  <a:srgbClr val="000066"/>
                </a:solidFill>
                <a:latin typeface="Arial" panose="020B0604020202020204" pitchFamily="34" charset="0"/>
              </a:rPr>
              <a:t>: </a:t>
            </a:r>
            <a:r>
              <a:rPr lang="el-GR" altLang="el-GR" sz="2200" i="1">
                <a:solidFill>
                  <a:srgbClr val="000066"/>
                </a:solidFill>
                <a:latin typeface="Arial" panose="020B0604020202020204" pitchFamily="34" charset="0"/>
              </a:rPr>
              <a:t> Σεπτέμβριος 2015 – </a:t>
            </a:r>
            <a:r>
              <a:rPr lang="el-GR" altLang="el-GR" sz="2200">
                <a:solidFill>
                  <a:srgbClr val="000066"/>
                </a:solidFill>
                <a:latin typeface="Arial" panose="020B0604020202020204" pitchFamily="34" charset="0"/>
              </a:rPr>
              <a:t>Μάιος</a:t>
            </a:r>
            <a:r>
              <a:rPr lang="el-GR" altLang="el-GR" sz="2200" i="1">
                <a:solidFill>
                  <a:srgbClr val="000066"/>
                </a:solidFill>
                <a:latin typeface="Arial" panose="020B0604020202020204" pitchFamily="34" charset="0"/>
              </a:rPr>
              <a:t> 2016</a:t>
            </a: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1517650" y="2360613"/>
            <a:ext cx="3970338" cy="190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99"/>
              </a:gs>
              <a:gs pos="100000">
                <a:srgbClr val="FFEFDF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i="1">
                <a:solidFill>
                  <a:srgbClr val="000066"/>
                </a:solidFill>
                <a:latin typeface="Arial" panose="020B0604020202020204" pitchFamily="34" charset="0"/>
              </a:rPr>
              <a:t>Ερωτηματολόγια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i="1">
                <a:solidFill>
                  <a:srgbClr val="000066"/>
                </a:solidFill>
                <a:latin typeface="Arial" panose="020B0604020202020204" pitchFamily="34" charset="0"/>
              </a:rPr>
              <a:t>Απεστάλησαν</a:t>
            </a:r>
            <a:r>
              <a:rPr lang="en-US" altLang="el-GR" sz="2000" i="1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  <a:r>
              <a:rPr lang="en-US" altLang="el-GR" sz="2200" b="1" i="1">
                <a:solidFill>
                  <a:srgbClr val="000066"/>
                </a:solidFill>
                <a:latin typeface="Arial" panose="020B0604020202020204" pitchFamily="34" charset="0"/>
              </a:rPr>
              <a:t>    </a:t>
            </a:r>
            <a:r>
              <a:rPr lang="el-GR" altLang="el-GR" sz="2200" b="1" i="1">
                <a:solidFill>
                  <a:srgbClr val="000066"/>
                </a:solidFill>
                <a:latin typeface="Arial" panose="020B0604020202020204" pitchFamily="34" charset="0"/>
              </a:rPr>
              <a:t>500</a:t>
            </a:r>
            <a:endParaRPr lang="en-US" altLang="el-GR" sz="2200" b="1" i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i="1">
                <a:solidFill>
                  <a:srgbClr val="000066"/>
                </a:solidFill>
                <a:latin typeface="Arial" panose="020B0604020202020204" pitchFamily="34" charset="0"/>
              </a:rPr>
              <a:t>Επιστράφηκαν</a:t>
            </a:r>
            <a:r>
              <a:rPr lang="en-US" altLang="el-GR" sz="2000" i="1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  <a:r>
              <a:rPr lang="en-US" altLang="el-GR" sz="2200" b="1" i="1">
                <a:solidFill>
                  <a:srgbClr val="000066"/>
                </a:solidFill>
                <a:latin typeface="Arial" panose="020B0604020202020204" pitchFamily="34" charset="0"/>
              </a:rPr>
              <a:t>   </a:t>
            </a:r>
            <a:r>
              <a:rPr lang="el-GR" altLang="el-GR" sz="2200" b="1" i="1">
                <a:solidFill>
                  <a:srgbClr val="000066"/>
                </a:solidFill>
                <a:latin typeface="Arial" panose="020B0604020202020204" pitchFamily="34" charset="0"/>
              </a:rPr>
              <a:t>410</a:t>
            </a:r>
            <a:endParaRPr lang="en-US" altLang="el-GR" sz="2200" b="1" i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i="1">
                <a:solidFill>
                  <a:srgbClr val="000066"/>
                </a:solidFill>
                <a:latin typeface="Arial" panose="020B0604020202020204" pitchFamily="34" charset="0"/>
              </a:rPr>
              <a:t>Απορρίφθηκαν</a:t>
            </a:r>
            <a:r>
              <a:rPr lang="en-US" altLang="el-GR" sz="2000" i="1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  <a:r>
              <a:rPr lang="en-US" altLang="el-GR" sz="2200" b="1" i="1">
                <a:solidFill>
                  <a:srgbClr val="000066"/>
                </a:solidFill>
                <a:latin typeface="Arial" panose="020B0604020202020204" pitchFamily="34" charset="0"/>
              </a:rPr>
              <a:t>  </a:t>
            </a:r>
            <a:r>
              <a:rPr lang="el-GR" altLang="el-GR" sz="2200" b="1" i="1">
                <a:solidFill>
                  <a:srgbClr val="000066"/>
                </a:solidFill>
                <a:latin typeface="Arial" panose="020B0604020202020204" pitchFamily="34" charset="0"/>
              </a:rPr>
              <a:t>16</a:t>
            </a:r>
            <a:endParaRPr lang="en-US" altLang="el-GR" sz="2200" b="1" i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i="1">
                <a:solidFill>
                  <a:srgbClr val="000066"/>
                </a:solidFill>
                <a:latin typeface="Arial" panose="020B0604020202020204" pitchFamily="34" charset="0"/>
              </a:rPr>
              <a:t>Αναλύθηκαν</a:t>
            </a:r>
            <a:r>
              <a:rPr lang="en-US" altLang="el-GR" sz="2000" i="1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  <a:r>
              <a:rPr lang="en-US" altLang="el-GR" sz="2200" b="1" i="1">
                <a:solidFill>
                  <a:srgbClr val="000066"/>
                </a:solidFill>
                <a:latin typeface="Arial" panose="020B0604020202020204" pitchFamily="34" charset="0"/>
              </a:rPr>
              <a:t>      </a:t>
            </a:r>
            <a:r>
              <a:rPr lang="el-GR" altLang="el-GR" sz="2400" b="1" i="1">
                <a:solidFill>
                  <a:srgbClr val="660033"/>
                </a:solidFill>
                <a:latin typeface="Arial" panose="020B0604020202020204" pitchFamily="34" charset="0"/>
              </a:rPr>
              <a:t>394</a:t>
            </a:r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4722813" y="2846388"/>
            <a:ext cx="1681162" cy="45878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E7FFFF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rgbClr val="6600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~ </a:t>
            </a:r>
            <a:r>
              <a:rPr lang="el-GR" altLang="el-GR" sz="1800" b="1" i="1">
                <a:solidFill>
                  <a:srgbClr val="6600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82</a:t>
            </a:r>
            <a:r>
              <a:rPr lang="en-US" altLang="el-GR" sz="1800" b="1" i="1">
                <a:solidFill>
                  <a:srgbClr val="660033"/>
                </a:solidFill>
                <a:latin typeface="Arial" panose="020B0604020202020204" pitchFamily="34" charset="0"/>
              </a:rPr>
              <a:t>%</a:t>
            </a:r>
            <a:endParaRPr lang="el-GR" altLang="el-GR" sz="1800" b="1" i="1">
              <a:solidFill>
                <a:srgbClr val="660033"/>
              </a:solidFill>
              <a:latin typeface="Arial" panose="020B0604020202020204" pitchFamily="34" charset="0"/>
            </a:endParaRPr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4724400" y="3733800"/>
            <a:ext cx="1681163" cy="45878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E7FFFF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rgbClr val="6600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~ </a:t>
            </a:r>
            <a:r>
              <a:rPr lang="en-US" altLang="el-GR" sz="1800" b="1" i="1">
                <a:solidFill>
                  <a:srgbClr val="660033"/>
                </a:solidFill>
                <a:latin typeface="Arial" panose="020B0604020202020204" pitchFamily="34" charset="0"/>
              </a:rPr>
              <a:t>9</a:t>
            </a:r>
            <a:r>
              <a:rPr lang="el-GR" altLang="el-GR" sz="1800" b="1" i="1">
                <a:solidFill>
                  <a:srgbClr val="660033"/>
                </a:solidFill>
                <a:latin typeface="Arial" panose="020B0604020202020204" pitchFamily="34" charset="0"/>
              </a:rPr>
              <a:t>6</a:t>
            </a:r>
            <a:r>
              <a:rPr lang="en-US" altLang="el-GR" sz="1800" b="1" i="1">
                <a:solidFill>
                  <a:srgbClr val="660033"/>
                </a:solidFill>
                <a:latin typeface="Arial" panose="020B0604020202020204" pitchFamily="34" charset="0"/>
              </a:rPr>
              <a:t>%</a:t>
            </a:r>
            <a:endParaRPr lang="el-GR" altLang="el-GR" sz="1800" b="1" i="1">
              <a:solidFill>
                <a:srgbClr val="660033"/>
              </a:solidFill>
              <a:latin typeface="Arial" panose="020B0604020202020204" pitchFamily="34" charset="0"/>
            </a:endParaRP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2892425" y="4651375"/>
            <a:ext cx="3511550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200" i="1">
                <a:solidFill>
                  <a:srgbClr val="000066"/>
                </a:solidFill>
                <a:latin typeface="Arial" panose="020B0604020202020204" pitchFamily="34" charset="0"/>
              </a:rPr>
              <a:t>IBM SPSS 21 </a:t>
            </a:r>
            <a:r>
              <a:rPr lang="en-US" altLang="el-GR" sz="2200" i="1" baseline="3000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®</a:t>
            </a: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2892425" y="5494338"/>
            <a:ext cx="4427538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200" i="1">
                <a:solidFill>
                  <a:srgbClr val="000066"/>
                </a:solidFill>
                <a:latin typeface="Arial" panose="020B0604020202020204" pitchFamily="34" charset="0"/>
              </a:rPr>
              <a:t>Cronbach Alpha, ANOVA, t-test</a:t>
            </a:r>
            <a:endParaRPr lang="en-US" altLang="el-GR" sz="2200" i="1" baseline="30000">
              <a:solidFill>
                <a:srgbClr val="000066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Περιγραφή Έρευνας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7413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pic>
        <p:nvPicPr>
          <p:cNvPr id="27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3581400"/>
            <a:ext cx="9155113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Εικόνα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5850"/>
            <a:ext cx="91440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150130" y="3392969"/>
            <a:ext cx="3352936" cy="7769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>
                  <a:gamma/>
                  <a:tint val="38039"/>
                  <a:invGamma/>
                  <a:lumMod val="36000"/>
                  <a:alpha val="47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CCECFF">
                  <a:gamma/>
                  <a:tint val="38039"/>
                  <a:invGamma/>
                  <a:alpha val="40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635000"/>
          </a:effectLst>
          <a:scene3d>
            <a:camera prst="orthographicFront"/>
            <a:lightRig rig="threePt" dir="t"/>
          </a:scene3d>
          <a:sp3d contourW="12700">
            <a:bevelT w="127000"/>
            <a:contourClr>
              <a:srgbClr val="0070C0"/>
            </a:contourClr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l-GR" altLang="el-GR" sz="2800" b="1" i="1" dirty="0">
                <a:solidFill>
                  <a:srgbClr val="660033"/>
                </a:solidFill>
              </a:rPr>
              <a:t>32 Ερωτήσεις</a:t>
            </a:r>
            <a:endParaRPr lang="el-GR" altLang="el-GR" sz="2800" b="1" i="1" dirty="0">
              <a:solidFill>
                <a:srgbClr val="660033"/>
              </a:solidFill>
            </a:endParaRPr>
          </a:p>
        </p:txBody>
      </p:sp>
      <p:sp>
        <p:nvSpPr>
          <p:cNvPr id="18" name="AutoShape 22"/>
          <p:cNvSpPr>
            <a:spLocks noChangeArrowheads="1"/>
          </p:cNvSpPr>
          <p:nvPr/>
        </p:nvSpPr>
        <p:spPr bwMode="auto">
          <a:xfrm>
            <a:off x="3783339" y="1757675"/>
            <a:ext cx="4727289" cy="7769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  <a:alpha val="26000"/>
                </a:schemeClr>
              </a:gs>
              <a:gs pos="100000">
                <a:srgbClr val="CCECFF">
                  <a:gamma/>
                  <a:tint val="38039"/>
                  <a:invGamma/>
                  <a:alpha val="40000"/>
                </a:srgbClr>
              </a:gs>
            </a:gsLst>
            <a:lin ang="5400000" scaled="1"/>
          </a:gradFill>
          <a:ln w="9525">
            <a:solidFill>
              <a:srgbClr val="660033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635000"/>
          </a:effectLst>
          <a:scene3d>
            <a:camera prst="orthographicFront"/>
            <a:lightRig rig="threePt" dir="t"/>
          </a:scene3d>
          <a:sp3d contourW="12700">
            <a:bevelT w="127000"/>
            <a:contourClr>
              <a:srgbClr val="0070C0"/>
            </a:contourClr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l-GR" altLang="el-GR" sz="2800" b="1" i="1" dirty="0">
                <a:solidFill>
                  <a:srgbClr val="660033"/>
                </a:solidFill>
              </a:rPr>
              <a:t>8 Δημογραφικά</a:t>
            </a:r>
            <a:endParaRPr lang="el-GR" altLang="el-GR" sz="2800" b="1" i="1" dirty="0">
              <a:solidFill>
                <a:srgbClr val="660033"/>
              </a:solidFill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3808474" y="5048108"/>
            <a:ext cx="4727289" cy="7769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  <a:alpha val="26000"/>
                </a:schemeClr>
              </a:gs>
              <a:gs pos="100000">
                <a:srgbClr val="CCECFF">
                  <a:gamma/>
                  <a:tint val="38039"/>
                  <a:invGamma/>
                  <a:alpha val="40000"/>
                </a:srgbClr>
              </a:gs>
            </a:gsLst>
            <a:lin ang="5400000" scaled="1"/>
          </a:gradFill>
          <a:ln w="9525">
            <a:solidFill>
              <a:srgbClr val="660033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635000"/>
          </a:effectLst>
          <a:scene3d>
            <a:camera prst="orthographicFront"/>
            <a:lightRig rig="threePt" dir="t"/>
          </a:scene3d>
          <a:sp3d contourW="12700">
            <a:bevelT w="127000"/>
            <a:contourClr>
              <a:srgbClr val="0070C0"/>
            </a:contourClr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l-GR" altLang="el-GR" sz="2800" b="1" i="1" dirty="0">
                <a:solidFill>
                  <a:srgbClr val="660033"/>
                </a:solidFill>
              </a:rPr>
              <a:t>8 Χαρακτηριστικά ΣΝ</a:t>
            </a:r>
            <a:endParaRPr lang="el-GR" altLang="el-GR" sz="2800" b="1" i="1" dirty="0">
              <a:solidFill>
                <a:srgbClr val="660033"/>
              </a:solidFill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3808475" y="3415557"/>
            <a:ext cx="4727289" cy="7769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  <a:alpha val="26000"/>
                </a:schemeClr>
              </a:gs>
              <a:gs pos="100000">
                <a:srgbClr val="CCECFF">
                  <a:gamma/>
                  <a:tint val="38039"/>
                  <a:invGamma/>
                  <a:alpha val="40000"/>
                </a:srgbClr>
              </a:gs>
            </a:gsLst>
            <a:lin ang="5400000" scaled="1"/>
          </a:gradFill>
          <a:ln w="9525">
            <a:solidFill>
              <a:srgbClr val="660033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635000"/>
          </a:effectLst>
          <a:scene3d>
            <a:camera prst="orthographicFront"/>
            <a:lightRig rig="threePt" dir="t"/>
          </a:scene3d>
          <a:sp3d contourW="12700">
            <a:bevelT w="127000"/>
            <a:contourClr>
              <a:srgbClr val="0070C0"/>
            </a:contourClr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l-GR" altLang="el-GR" sz="2800" b="1" i="1" dirty="0">
                <a:solidFill>
                  <a:srgbClr val="660033"/>
                </a:solidFill>
              </a:rPr>
              <a:t>16 Κλίμακα </a:t>
            </a:r>
            <a:r>
              <a:rPr lang="en-US" altLang="el-GR" sz="2800" b="1" i="1" dirty="0">
                <a:solidFill>
                  <a:srgbClr val="660033"/>
                </a:solidFill>
              </a:rPr>
              <a:t>WLEIS</a:t>
            </a:r>
            <a:endParaRPr lang="el-GR" altLang="el-GR" sz="2800" b="1" i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AutoShape 7"/>
          <p:cNvSpPr>
            <a:spLocks noChangeArrowheads="1"/>
          </p:cNvSpPr>
          <p:nvPr/>
        </p:nvSpPr>
        <p:spPr bwMode="auto">
          <a:xfrm>
            <a:off x="1841500" y="1077913"/>
            <a:ext cx="6872288" cy="684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rgbClr val="FFE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Σκοπός</a:t>
            </a:r>
          </a:p>
        </p:txBody>
      </p:sp>
      <p:sp>
        <p:nvSpPr>
          <p:cNvPr id="18436" name="AutoShape 8"/>
          <p:cNvSpPr>
            <a:spLocks noChangeArrowheads="1"/>
          </p:cNvSpPr>
          <p:nvPr/>
        </p:nvSpPr>
        <p:spPr bwMode="auto">
          <a:xfrm>
            <a:off x="1819275" y="3246438"/>
            <a:ext cx="6872288" cy="684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rgbClr val="FFE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Περιγραφή Έρευνας</a:t>
            </a:r>
          </a:p>
        </p:txBody>
      </p:sp>
      <p:sp>
        <p:nvSpPr>
          <p:cNvPr id="18437" name="AutoShape 9"/>
          <p:cNvSpPr>
            <a:spLocks noChangeArrowheads="1"/>
          </p:cNvSpPr>
          <p:nvPr/>
        </p:nvSpPr>
        <p:spPr bwMode="auto">
          <a:xfrm>
            <a:off x="1841500" y="5348288"/>
            <a:ext cx="6872288" cy="684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rgbClr val="FFE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Συμπεράσματα</a:t>
            </a:r>
            <a:r>
              <a:rPr lang="en-US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 - </a:t>
            </a:r>
            <a:r>
              <a:rPr lang="el-GR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Εισηγήσεις</a:t>
            </a:r>
          </a:p>
        </p:txBody>
      </p:sp>
      <p:grpSp>
        <p:nvGrpSpPr>
          <p:cNvPr id="18438" name="Group 10"/>
          <p:cNvGrpSpPr>
            <a:grpSpLocks/>
          </p:cNvGrpSpPr>
          <p:nvPr/>
        </p:nvGrpSpPr>
        <p:grpSpPr bwMode="auto">
          <a:xfrm>
            <a:off x="0" y="6330950"/>
            <a:ext cx="9144000" cy="527050"/>
            <a:chOff x="0" y="3988"/>
            <a:chExt cx="5760" cy="332"/>
          </a:xfrm>
        </p:grpSpPr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0" y="3988"/>
              <a:ext cx="5760" cy="332"/>
            </a:xfrm>
            <a:prstGeom prst="rect">
              <a:avLst/>
            </a:prstGeom>
            <a:solidFill>
              <a:srgbClr val="00172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394" y="4042"/>
              <a:ext cx="413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50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  <a:r>
                <a:rPr lang="el-GR" altLang="el-GR" sz="1500" baseline="30000">
                  <a:solidFill>
                    <a:srgbClr val="FFFFFF"/>
                  </a:solidFill>
                  <a:latin typeface="Arial" panose="020B0604020202020204" pitchFamily="34" charset="0"/>
                </a:rPr>
                <a:t>ο</a:t>
              </a:r>
              <a:r>
                <a:rPr lang="el-GR" altLang="el-GR" sz="1500">
                  <a:solidFill>
                    <a:srgbClr val="FFFFFF"/>
                  </a:solidFill>
                  <a:latin typeface="Arial" panose="020B0604020202020204" pitchFamily="34" charset="0"/>
                </a:rPr>
                <a:t> Αεροπορικό Συνέδριο</a:t>
              </a:r>
              <a:r>
                <a:rPr lang="en-US" altLang="el-GR" sz="1500">
                  <a:solidFill>
                    <a:srgbClr val="FFFFFF"/>
                  </a:solidFill>
                  <a:latin typeface="Arial" panose="020B0604020202020204" pitchFamily="34" charset="0"/>
                </a:rPr>
                <a:t>:</a:t>
              </a:r>
              <a:r>
                <a:rPr lang="el-GR" altLang="el-GR" sz="1300">
                  <a:solidFill>
                    <a:srgbClr val="FFFFFF"/>
                  </a:solidFill>
                  <a:latin typeface="Arial" panose="020B0604020202020204" pitchFamily="34" charset="0"/>
                </a:rPr>
                <a:t>Οι Αερομεταφορές του Σήμερα και του Αύριο</a:t>
              </a:r>
            </a:p>
          </p:txBody>
        </p:sp>
      </p:grpSp>
      <p:pic>
        <p:nvPicPr>
          <p:cNvPr id="18439" name="Picture 13" descr="HAS Logo 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AutoShape 6"/>
          <p:cNvSpPr>
            <a:spLocks noChangeArrowheads="1"/>
          </p:cNvSpPr>
          <p:nvPr/>
        </p:nvSpPr>
        <p:spPr bwMode="auto">
          <a:xfrm>
            <a:off x="1841500" y="2171700"/>
            <a:ext cx="6872288" cy="682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rgbClr val="FFE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Συναισθηματική Νοημοσύνη </a:t>
            </a:r>
          </a:p>
        </p:txBody>
      </p:sp>
      <p:pic>
        <p:nvPicPr>
          <p:cNvPr id="12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0640"/>
            <a:ext cx="1517901" cy="141515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2" name="AutoShape 3"/>
          <p:cNvSpPr>
            <a:spLocks noChangeArrowheads="1"/>
          </p:cNvSpPr>
          <p:nvPr/>
        </p:nvSpPr>
        <p:spPr bwMode="auto">
          <a:xfrm>
            <a:off x="1841500" y="4308475"/>
            <a:ext cx="6872288" cy="6842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0033"/>
              </a:gs>
              <a:gs pos="100000">
                <a:srgbClr val="DFAEB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0033"/>
            </a:extrusionClr>
            <a:contourClr>
              <a:srgbClr val="9900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600" b="1" i="1">
                <a:solidFill>
                  <a:srgbClr val="FFFFFF"/>
                </a:solidFill>
                <a:latin typeface="Arial" panose="020B0604020202020204" pitchFamily="34" charset="0"/>
              </a:rPr>
              <a:t>Αποτελέσματα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Αποτελέσματα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9461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sp>
        <p:nvSpPr>
          <p:cNvPr id="19463" name="AutoShape 8"/>
          <p:cNvSpPr>
            <a:spLocks noChangeArrowheads="1"/>
          </p:cNvSpPr>
          <p:nvPr/>
        </p:nvSpPr>
        <p:spPr bwMode="auto">
          <a:xfrm>
            <a:off x="296863" y="1443038"/>
            <a:ext cx="5191125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100000">
                <a:srgbClr val="DFFFDF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99"/>
            </a:extrusionClr>
            <a:contourClr>
              <a:srgbClr val="99FF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i="1">
                <a:solidFill>
                  <a:srgbClr val="000066"/>
                </a:solidFill>
                <a:latin typeface="Arial" panose="020B0604020202020204" pitchFamily="34" charset="0"/>
              </a:rPr>
              <a:t>Δημογραφικά Στοιχεία Δείγματος</a:t>
            </a:r>
          </a:p>
        </p:txBody>
      </p:sp>
      <p:graphicFrame>
        <p:nvGraphicFramePr>
          <p:cNvPr id="16" name="Γράφημα 15"/>
          <p:cNvGraphicFramePr>
            <a:graphicFrameLocks/>
          </p:cNvGraphicFramePr>
          <p:nvPr/>
        </p:nvGraphicFramePr>
        <p:xfrm>
          <a:off x="0" y="2374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Γράφημα 20"/>
          <p:cNvGraphicFramePr>
            <a:graphicFrameLocks/>
          </p:cNvGraphicFramePr>
          <p:nvPr/>
        </p:nvGraphicFramePr>
        <p:xfrm>
          <a:off x="4322261" y="2232470"/>
          <a:ext cx="4877410" cy="3052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Έλλειψη 2"/>
          <p:cNvSpPr/>
          <p:nvPr/>
        </p:nvSpPr>
        <p:spPr>
          <a:xfrm>
            <a:off x="1048714" y="3734410"/>
            <a:ext cx="872709" cy="316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6600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200" b="1" i="1" dirty="0">
                <a:solidFill>
                  <a:schemeClr val="tx1"/>
                </a:solidFill>
              </a:rPr>
              <a:t>77,7%</a:t>
            </a:r>
          </a:p>
        </p:txBody>
      </p:sp>
      <p:sp>
        <p:nvSpPr>
          <p:cNvPr id="24" name="Έλλειψη 23"/>
          <p:cNvSpPr/>
          <p:nvPr/>
        </p:nvSpPr>
        <p:spPr>
          <a:xfrm>
            <a:off x="3396458" y="4329005"/>
            <a:ext cx="872709" cy="316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6600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200" b="1" i="1" dirty="0">
                <a:solidFill>
                  <a:schemeClr val="tx1"/>
                </a:solidFill>
              </a:rPr>
              <a:t>22,3%</a:t>
            </a:r>
          </a:p>
        </p:txBody>
      </p:sp>
      <p:sp>
        <p:nvSpPr>
          <p:cNvPr id="25" name="Έλλειψη 24"/>
          <p:cNvSpPr/>
          <p:nvPr/>
        </p:nvSpPr>
        <p:spPr>
          <a:xfrm>
            <a:off x="5531751" y="3734410"/>
            <a:ext cx="872709" cy="316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6600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200" b="1" i="1" dirty="0">
                <a:solidFill>
                  <a:schemeClr val="tx1"/>
                </a:solidFill>
              </a:rPr>
              <a:t>50,3%</a:t>
            </a:r>
          </a:p>
        </p:txBody>
      </p:sp>
      <p:sp>
        <p:nvSpPr>
          <p:cNvPr id="26" name="Έλλειψη 25"/>
          <p:cNvSpPr/>
          <p:nvPr/>
        </p:nvSpPr>
        <p:spPr>
          <a:xfrm>
            <a:off x="7211506" y="3734410"/>
            <a:ext cx="872709" cy="316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6600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200" b="1" i="1" dirty="0">
                <a:solidFill>
                  <a:schemeClr val="tx1"/>
                </a:solidFill>
              </a:rPr>
              <a:t>49,7%</a:t>
            </a:r>
          </a:p>
        </p:txBody>
      </p:sp>
      <p:pic>
        <p:nvPicPr>
          <p:cNvPr id="27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484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296863" y="1443038"/>
            <a:ext cx="5191125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100000">
                <a:srgbClr val="DFFFDF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99"/>
            </a:extrusionClr>
            <a:contourClr>
              <a:srgbClr val="99FF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i="1">
                <a:solidFill>
                  <a:srgbClr val="000066"/>
                </a:solidFill>
                <a:latin typeface="Arial" panose="020B0604020202020204" pitchFamily="34" charset="0"/>
              </a:rPr>
              <a:t>Δημογραφικά Στοιχεία Δείγματος</a:t>
            </a:r>
          </a:p>
        </p:txBody>
      </p:sp>
      <p:graphicFrame>
        <p:nvGraphicFramePr>
          <p:cNvPr id="10" name="Γράφημα 9"/>
          <p:cNvGraphicFramePr>
            <a:graphicFrameLocks/>
          </p:cNvGraphicFramePr>
          <p:nvPr/>
        </p:nvGraphicFramePr>
        <p:xfrm>
          <a:off x="-161855" y="2325084"/>
          <a:ext cx="4906963" cy="3065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Έλλειψη 10"/>
          <p:cNvSpPr/>
          <p:nvPr/>
        </p:nvSpPr>
        <p:spPr>
          <a:xfrm>
            <a:off x="1048714" y="3875925"/>
            <a:ext cx="872709" cy="316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6600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200" b="1" i="1" dirty="0">
                <a:solidFill>
                  <a:schemeClr val="tx1"/>
                </a:solidFill>
              </a:rPr>
              <a:t>51,3%</a:t>
            </a:r>
          </a:p>
        </p:txBody>
      </p:sp>
      <p:sp>
        <p:nvSpPr>
          <p:cNvPr id="12" name="Έλλειψη 11"/>
          <p:cNvSpPr/>
          <p:nvPr/>
        </p:nvSpPr>
        <p:spPr>
          <a:xfrm>
            <a:off x="2783061" y="3887115"/>
            <a:ext cx="872709" cy="316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6600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200" b="1" i="1" dirty="0">
                <a:solidFill>
                  <a:schemeClr val="tx1"/>
                </a:solidFill>
              </a:rPr>
              <a:t>48,7%</a:t>
            </a:r>
          </a:p>
        </p:txBody>
      </p:sp>
      <p:graphicFrame>
        <p:nvGraphicFramePr>
          <p:cNvPr id="13" name="Γράφημα 12"/>
          <p:cNvGraphicFramePr>
            <a:graphicFrameLocks/>
          </p:cNvGraphicFramePr>
          <p:nvPr/>
        </p:nvGraphicFramePr>
        <p:xfrm>
          <a:off x="4297407" y="1973263"/>
          <a:ext cx="5093344" cy="341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Έλλειψη 13"/>
          <p:cNvSpPr/>
          <p:nvPr/>
        </p:nvSpPr>
        <p:spPr>
          <a:xfrm>
            <a:off x="5531751" y="4028630"/>
            <a:ext cx="872709" cy="316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6600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200" b="1" i="1" dirty="0">
                <a:solidFill>
                  <a:schemeClr val="tx1"/>
                </a:solidFill>
              </a:rPr>
              <a:t>43,1%</a:t>
            </a:r>
          </a:p>
        </p:txBody>
      </p:sp>
      <p:sp>
        <p:nvSpPr>
          <p:cNvPr id="15" name="Έλλειψη 14"/>
          <p:cNvSpPr/>
          <p:nvPr/>
        </p:nvSpPr>
        <p:spPr>
          <a:xfrm>
            <a:off x="7364211" y="4028630"/>
            <a:ext cx="872709" cy="316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6600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200" b="1" i="1" dirty="0">
                <a:solidFill>
                  <a:schemeClr val="tx1"/>
                </a:solidFill>
              </a:rPr>
              <a:t>56,9%</a:t>
            </a:r>
          </a:p>
        </p:txBody>
      </p:sp>
      <p:pic>
        <p:nvPicPr>
          <p:cNvPr id="17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2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Αποτελέσματα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1508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sp>
        <p:nvSpPr>
          <p:cNvPr id="21510" name="AutoShape 8"/>
          <p:cNvSpPr>
            <a:spLocks noChangeArrowheads="1"/>
          </p:cNvSpPr>
          <p:nvPr/>
        </p:nvSpPr>
        <p:spPr bwMode="auto">
          <a:xfrm>
            <a:off x="296863" y="1443038"/>
            <a:ext cx="5191125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100000">
                <a:srgbClr val="DFFFDF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99"/>
            </a:extrusionClr>
            <a:contourClr>
              <a:srgbClr val="99FF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i="1">
                <a:solidFill>
                  <a:srgbClr val="000066"/>
                </a:solidFill>
                <a:latin typeface="Arial" panose="020B0604020202020204" pitchFamily="34" charset="0"/>
              </a:rPr>
              <a:t>Δημογραφικά Στοιχεία Δείγματος</a:t>
            </a:r>
          </a:p>
        </p:txBody>
      </p:sp>
      <p:pic>
        <p:nvPicPr>
          <p:cNvPr id="16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Γράφημα 17"/>
          <p:cNvGraphicFramePr>
            <a:graphicFrameLocks/>
          </p:cNvGraphicFramePr>
          <p:nvPr/>
        </p:nvGraphicFramePr>
        <p:xfrm>
          <a:off x="59421" y="2099359"/>
          <a:ext cx="4674434" cy="3162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Γράφημα 18"/>
          <p:cNvGraphicFramePr>
            <a:graphicFrameLocks/>
          </p:cNvGraphicFramePr>
          <p:nvPr/>
        </p:nvGraphicFramePr>
        <p:xfrm>
          <a:off x="4419295" y="2042937"/>
          <a:ext cx="4982386" cy="3235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Έλλειψη 13"/>
          <p:cNvSpPr/>
          <p:nvPr/>
        </p:nvSpPr>
        <p:spPr>
          <a:xfrm>
            <a:off x="6563595" y="4039820"/>
            <a:ext cx="909800" cy="4581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6600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400" b="1" i="1" dirty="0">
                <a:solidFill>
                  <a:prstClr val="black"/>
                </a:solidFill>
              </a:rPr>
              <a:t>67%</a:t>
            </a:r>
          </a:p>
        </p:txBody>
      </p:sp>
      <p:sp>
        <p:nvSpPr>
          <p:cNvPr id="20" name="Έλλειψη 19"/>
          <p:cNvSpPr/>
          <p:nvPr/>
        </p:nvSpPr>
        <p:spPr>
          <a:xfrm>
            <a:off x="5051633" y="4268877"/>
            <a:ext cx="872709" cy="316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6600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200" b="1" i="1" dirty="0">
                <a:solidFill>
                  <a:schemeClr val="tx1"/>
                </a:solidFill>
              </a:rPr>
              <a:t>20,3%</a:t>
            </a:r>
          </a:p>
        </p:txBody>
      </p:sp>
      <p:sp>
        <p:nvSpPr>
          <p:cNvPr id="21520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Αποτελέσματα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2532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sp>
        <p:nvSpPr>
          <p:cNvPr id="18439" name="AutoShape 8"/>
          <p:cNvSpPr>
            <a:spLocks noChangeArrowheads="1"/>
          </p:cNvSpPr>
          <p:nvPr/>
        </p:nvSpPr>
        <p:spPr bwMode="auto">
          <a:xfrm>
            <a:off x="296863" y="1443038"/>
            <a:ext cx="5191125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>
                <a:lumMod val="60000"/>
                <a:lumOff val="40000"/>
              </a:schemeClr>
            </a:extrusionClr>
            <a:contourClr>
              <a:srgbClr val="99FF99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2200" i="1" dirty="0" smtClean="0">
                <a:solidFill>
                  <a:srgbClr val="000066"/>
                </a:solidFill>
              </a:rPr>
              <a:t>Κλίμακα </a:t>
            </a:r>
            <a:r>
              <a:rPr lang="en-US" altLang="el-GR" sz="2200" i="1" dirty="0" smtClean="0">
                <a:solidFill>
                  <a:srgbClr val="000066"/>
                </a:solidFill>
              </a:rPr>
              <a:t>WLEIS</a:t>
            </a:r>
            <a:endParaRPr lang="el-GR" altLang="el-GR" sz="2200" i="1" dirty="0" smtClean="0">
              <a:solidFill>
                <a:srgbClr val="000066"/>
              </a:solidFill>
            </a:endParaRPr>
          </a:p>
        </p:txBody>
      </p:sp>
      <p:pic>
        <p:nvPicPr>
          <p:cNvPr id="16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6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Αποτελέσματα</a:t>
            </a:r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auto">
          <a:xfrm>
            <a:off x="331794" y="2780179"/>
            <a:ext cx="5344675" cy="6263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>
                  <a:gamma/>
                  <a:tint val="38039"/>
                  <a:invGamma/>
                  <a:lumMod val="36000"/>
                  <a:alpha val="47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CCECFF">
                  <a:gamma/>
                  <a:tint val="38039"/>
                  <a:invGamma/>
                  <a:alpha val="40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635000"/>
          </a:effectLst>
          <a:scene3d>
            <a:camera prst="orthographicFront"/>
            <a:lightRig rig="threePt" dir="t"/>
          </a:scene3d>
          <a:sp3d contourW="12700">
            <a:bevelT w="127000"/>
            <a:contourClr>
              <a:srgbClr val="0070C0"/>
            </a:contourClr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l-GR" sz="2200" b="1" i="1" dirty="0">
                <a:solidFill>
                  <a:srgbClr val="660033"/>
                </a:solidFill>
              </a:rPr>
              <a:t>Wong, C.S. &amp; Law, K.S. (2002)</a:t>
            </a:r>
            <a:endParaRPr lang="el-GR" altLang="el-GR" sz="2200" b="1" i="1" dirty="0">
              <a:solidFill>
                <a:srgbClr val="660033"/>
              </a:solidFill>
            </a:endParaRPr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323305" y="2096699"/>
            <a:ext cx="7482545" cy="52145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>
                  <a:gamma/>
                  <a:tint val="38039"/>
                  <a:invGamma/>
                  <a:lumMod val="36000"/>
                  <a:alpha val="47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CCECFF">
                  <a:gamma/>
                  <a:tint val="38039"/>
                  <a:invGamma/>
                  <a:alpha val="40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635000"/>
          </a:effectLst>
          <a:scene3d>
            <a:camera prst="orthographicFront"/>
            <a:lightRig rig="threePt" dir="t"/>
          </a:scene3d>
          <a:sp3d contourW="12700">
            <a:bevelT w="127000"/>
            <a:contourClr>
              <a:srgbClr val="0070C0"/>
            </a:contourClr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l-GR" sz="2200" b="1" i="1" dirty="0">
                <a:solidFill>
                  <a:srgbClr val="660033"/>
                </a:solidFill>
              </a:rPr>
              <a:t>Wong &amp; Law Emotional Intelligence Scale</a:t>
            </a:r>
            <a:endParaRPr lang="el-GR" altLang="el-GR" sz="2200" b="1" i="1" dirty="0">
              <a:solidFill>
                <a:srgbClr val="660033"/>
              </a:solidFill>
            </a:endParaRPr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331793" y="3689630"/>
            <a:ext cx="1949631" cy="2277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chemeClr val="accent3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 prstMaterial="dkEdge">
            <a:bevelT/>
            <a:bevelB/>
            <a:extrusionClr>
              <a:schemeClr val="accent4">
                <a:lumMod val="75000"/>
              </a:schemeClr>
            </a:extrusionClr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i="1" dirty="0">
                <a:solidFill>
                  <a:srgbClr val="660033"/>
                </a:solidFill>
              </a:rPr>
              <a:t>Διαχείριση </a:t>
            </a:r>
          </a:p>
          <a:p>
            <a:pPr algn="ctr">
              <a:defRPr/>
            </a:pPr>
            <a:r>
              <a:rPr lang="el-GR" b="1" i="1" dirty="0">
                <a:solidFill>
                  <a:srgbClr val="660033"/>
                </a:solidFill>
              </a:rPr>
              <a:t>Συναισθημάτων</a:t>
            </a:r>
            <a:endParaRPr lang="en-US" b="1" i="1" dirty="0">
              <a:solidFill>
                <a:srgbClr val="660033"/>
              </a:solidFill>
            </a:endParaRPr>
          </a:p>
          <a:p>
            <a:pPr algn="ctr">
              <a:defRPr/>
            </a:pPr>
            <a:endParaRPr lang="el-GR" b="1" i="1" dirty="0">
              <a:solidFill>
                <a:srgbClr val="660033"/>
              </a:solidFill>
            </a:endParaRPr>
          </a:p>
          <a:p>
            <a:pPr algn="ctr">
              <a:defRPr/>
            </a:pPr>
            <a:r>
              <a:rPr lang="el-GR" b="1" i="1" dirty="0">
                <a:solidFill>
                  <a:srgbClr val="660033"/>
                </a:solidFill>
              </a:rPr>
              <a:t>(</a:t>
            </a:r>
            <a:r>
              <a:rPr lang="en-US" b="1" i="1" dirty="0">
                <a:solidFill>
                  <a:srgbClr val="660033"/>
                </a:solidFill>
              </a:rPr>
              <a:t>Regulation of Emotions)</a:t>
            </a:r>
          </a:p>
          <a:p>
            <a:pPr algn="ctr">
              <a:defRPr/>
            </a:pPr>
            <a:r>
              <a:rPr lang="en-US" b="1" i="1" dirty="0">
                <a:solidFill>
                  <a:srgbClr val="660033"/>
                </a:solidFill>
              </a:rPr>
              <a:t>ROE</a:t>
            </a:r>
            <a:endParaRPr lang="el-GR" b="1" i="1" dirty="0">
              <a:solidFill>
                <a:srgbClr val="660033"/>
              </a:solidFill>
            </a:endParaRPr>
          </a:p>
        </p:txBody>
      </p:sp>
      <p:sp>
        <p:nvSpPr>
          <p:cNvPr id="22" name="Στρογγυλεμένο ορθογώνιο 21"/>
          <p:cNvSpPr/>
          <p:nvPr/>
        </p:nvSpPr>
        <p:spPr>
          <a:xfrm>
            <a:off x="2469664" y="3689630"/>
            <a:ext cx="1949631" cy="229441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chemeClr val="accent3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 prstMaterial="dkEdge">
            <a:bevelT/>
            <a:bevelB/>
            <a:extrusionClr>
              <a:schemeClr val="accent4">
                <a:lumMod val="75000"/>
              </a:schemeClr>
            </a:extrusionClr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i="1" dirty="0">
                <a:solidFill>
                  <a:srgbClr val="660033"/>
                </a:solidFill>
              </a:rPr>
              <a:t>Κατανόηση Ίδιων</a:t>
            </a:r>
          </a:p>
          <a:p>
            <a:pPr algn="ctr">
              <a:defRPr/>
            </a:pPr>
            <a:r>
              <a:rPr lang="el-GR" b="1" i="1" dirty="0">
                <a:solidFill>
                  <a:srgbClr val="660033"/>
                </a:solidFill>
              </a:rPr>
              <a:t>Συναισθημάτων</a:t>
            </a:r>
            <a:endParaRPr lang="en-US" b="1" i="1" dirty="0">
              <a:solidFill>
                <a:srgbClr val="660033"/>
              </a:solidFill>
            </a:endParaRPr>
          </a:p>
          <a:p>
            <a:pPr algn="ctr">
              <a:defRPr/>
            </a:pPr>
            <a:endParaRPr lang="el-GR" b="1" i="1" dirty="0">
              <a:solidFill>
                <a:srgbClr val="660033"/>
              </a:solidFill>
            </a:endParaRPr>
          </a:p>
          <a:p>
            <a:pPr algn="ctr">
              <a:defRPr/>
            </a:pPr>
            <a:r>
              <a:rPr lang="el-GR" b="1" i="1" dirty="0">
                <a:solidFill>
                  <a:srgbClr val="660033"/>
                </a:solidFill>
              </a:rPr>
              <a:t>(</a:t>
            </a:r>
            <a:r>
              <a:rPr lang="en-US" b="1" i="1" dirty="0">
                <a:solidFill>
                  <a:srgbClr val="660033"/>
                </a:solidFill>
              </a:rPr>
              <a:t>Self Emotions Appraisal)</a:t>
            </a:r>
          </a:p>
          <a:p>
            <a:pPr algn="ctr">
              <a:defRPr/>
            </a:pPr>
            <a:r>
              <a:rPr lang="en-US" b="1" i="1" dirty="0">
                <a:solidFill>
                  <a:srgbClr val="660033"/>
                </a:solidFill>
              </a:rPr>
              <a:t>SEA</a:t>
            </a:r>
            <a:endParaRPr lang="el-GR" b="1" i="1" dirty="0">
              <a:solidFill>
                <a:srgbClr val="660033"/>
              </a:solidFill>
            </a:endParaRPr>
          </a:p>
        </p:txBody>
      </p:sp>
      <p:sp>
        <p:nvSpPr>
          <p:cNvPr id="23" name="Στρογγυλεμένο ορθογώνιο 22"/>
          <p:cNvSpPr/>
          <p:nvPr/>
        </p:nvSpPr>
        <p:spPr>
          <a:xfrm>
            <a:off x="4643738" y="3689630"/>
            <a:ext cx="1949631" cy="23018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chemeClr val="accent3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 prstMaterial="dkEdge">
            <a:bevelT/>
            <a:bevelB/>
            <a:extrusionClr>
              <a:schemeClr val="accent4">
                <a:lumMod val="75000"/>
              </a:schemeClr>
            </a:extrusionClr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i="1" dirty="0">
                <a:solidFill>
                  <a:srgbClr val="660033"/>
                </a:solidFill>
              </a:rPr>
              <a:t>Κατανόηση </a:t>
            </a:r>
          </a:p>
          <a:p>
            <a:pPr algn="ctr">
              <a:defRPr/>
            </a:pPr>
            <a:r>
              <a:rPr lang="el-GR" b="1" i="1" dirty="0">
                <a:solidFill>
                  <a:srgbClr val="660033"/>
                </a:solidFill>
              </a:rPr>
              <a:t>Συναισθημάτων Άλλων</a:t>
            </a:r>
            <a:endParaRPr lang="en-US" b="1" i="1" dirty="0">
              <a:solidFill>
                <a:srgbClr val="660033"/>
              </a:solidFill>
            </a:endParaRPr>
          </a:p>
          <a:p>
            <a:pPr algn="ctr">
              <a:defRPr/>
            </a:pPr>
            <a:endParaRPr lang="el-GR" b="1" i="1" dirty="0">
              <a:solidFill>
                <a:srgbClr val="660033"/>
              </a:solidFill>
            </a:endParaRPr>
          </a:p>
          <a:p>
            <a:pPr algn="ctr">
              <a:defRPr/>
            </a:pPr>
            <a:r>
              <a:rPr lang="el-GR" b="1" i="1" dirty="0">
                <a:solidFill>
                  <a:srgbClr val="660033"/>
                </a:solidFill>
              </a:rPr>
              <a:t>(</a:t>
            </a:r>
            <a:r>
              <a:rPr lang="en-US" b="1" i="1" dirty="0">
                <a:solidFill>
                  <a:srgbClr val="660033"/>
                </a:solidFill>
              </a:rPr>
              <a:t>Others Emotions Appraisal)</a:t>
            </a:r>
          </a:p>
          <a:p>
            <a:pPr algn="ctr">
              <a:defRPr/>
            </a:pPr>
            <a:r>
              <a:rPr lang="en-US" b="1" i="1" dirty="0">
                <a:solidFill>
                  <a:srgbClr val="660033"/>
                </a:solidFill>
              </a:rPr>
              <a:t>ROE</a:t>
            </a:r>
            <a:endParaRPr lang="el-GR" b="1" i="1" dirty="0">
              <a:solidFill>
                <a:srgbClr val="660033"/>
              </a:solidFill>
            </a:endParaRPr>
          </a:p>
        </p:txBody>
      </p:sp>
      <p:sp>
        <p:nvSpPr>
          <p:cNvPr id="24" name="Στρογγυλεμένο ορθογώνιο 23"/>
          <p:cNvSpPr/>
          <p:nvPr/>
        </p:nvSpPr>
        <p:spPr>
          <a:xfrm>
            <a:off x="6831034" y="3689630"/>
            <a:ext cx="1949631" cy="227702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chemeClr val="accent3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 prstMaterial="dkEdge">
            <a:bevelT/>
            <a:bevelB/>
            <a:extrusionClr>
              <a:schemeClr val="accent4">
                <a:lumMod val="75000"/>
              </a:schemeClr>
            </a:extrusionClr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i="1" dirty="0">
                <a:solidFill>
                  <a:srgbClr val="660033"/>
                </a:solidFill>
              </a:rPr>
              <a:t>Χρήση </a:t>
            </a:r>
          </a:p>
          <a:p>
            <a:pPr algn="ctr">
              <a:defRPr/>
            </a:pPr>
            <a:r>
              <a:rPr lang="el-GR" b="1" i="1" dirty="0">
                <a:solidFill>
                  <a:srgbClr val="660033"/>
                </a:solidFill>
              </a:rPr>
              <a:t>Συναισθημάτων</a:t>
            </a:r>
            <a:endParaRPr lang="en-US" b="1" i="1" dirty="0">
              <a:solidFill>
                <a:srgbClr val="660033"/>
              </a:solidFill>
            </a:endParaRPr>
          </a:p>
          <a:p>
            <a:pPr algn="ctr">
              <a:defRPr/>
            </a:pPr>
            <a:endParaRPr lang="el-GR" b="1" i="1" dirty="0">
              <a:solidFill>
                <a:srgbClr val="660033"/>
              </a:solidFill>
            </a:endParaRPr>
          </a:p>
          <a:p>
            <a:pPr algn="ctr">
              <a:defRPr/>
            </a:pPr>
            <a:r>
              <a:rPr lang="el-GR" b="1" i="1" dirty="0">
                <a:solidFill>
                  <a:srgbClr val="660033"/>
                </a:solidFill>
              </a:rPr>
              <a:t>(</a:t>
            </a:r>
            <a:r>
              <a:rPr lang="en-US" b="1" i="1" dirty="0">
                <a:solidFill>
                  <a:srgbClr val="660033"/>
                </a:solidFill>
              </a:rPr>
              <a:t>Use of Emotions)</a:t>
            </a:r>
          </a:p>
          <a:p>
            <a:pPr algn="ctr">
              <a:defRPr/>
            </a:pPr>
            <a:r>
              <a:rPr lang="en-US" b="1" i="1" dirty="0">
                <a:solidFill>
                  <a:srgbClr val="660033"/>
                </a:solidFill>
              </a:rPr>
              <a:t>UOE</a:t>
            </a:r>
            <a:endParaRPr lang="el-GR" b="1" i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1841500" y="3219450"/>
            <a:ext cx="6872288" cy="6842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rgbClr val="FFE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Περιγραφή Έρευνας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1841500" y="4278313"/>
            <a:ext cx="6872288" cy="684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rgbClr val="FFE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Αποτελέσματα</a:t>
            </a: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1841500" y="5348288"/>
            <a:ext cx="6872288" cy="684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rgbClr val="FFE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Συμπεράσματα</a:t>
            </a:r>
            <a:r>
              <a:rPr lang="en-US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 - </a:t>
            </a:r>
            <a:r>
              <a:rPr lang="el-GR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Εισηγήσεις</a:t>
            </a:r>
          </a:p>
        </p:txBody>
      </p:sp>
      <p:grpSp>
        <p:nvGrpSpPr>
          <p:cNvPr id="5126" name="Group 10"/>
          <p:cNvGrpSpPr>
            <a:grpSpLocks/>
          </p:cNvGrpSpPr>
          <p:nvPr/>
        </p:nvGrpSpPr>
        <p:grpSpPr bwMode="auto">
          <a:xfrm>
            <a:off x="0" y="6330950"/>
            <a:ext cx="9144000" cy="527050"/>
            <a:chOff x="0" y="3988"/>
            <a:chExt cx="5760" cy="332"/>
          </a:xfrm>
        </p:grpSpPr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0" y="3988"/>
              <a:ext cx="5760" cy="332"/>
            </a:xfrm>
            <a:prstGeom prst="rect">
              <a:avLst/>
            </a:prstGeom>
            <a:solidFill>
              <a:srgbClr val="00172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32" name="Text Box 12"/>
            <p:cNvSpPr txBox="1">
              <a:spLocks noChangeArrowheads="1"/>
            </p:cNvSpPr>
            <p:nvPr/>
          </p:nvSpPr>
          <p:spPr bwMode="auto">
            <a:xfrm>
              <a:off x="394" y="4042"/>
              <a:ext cx="413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50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  <a:r>
                <a:rPr lang="el-GR" altLang="el-GR" sz="1500" baseline="30000">
                  <a:solidFill>
                    <a:srgbClr val="FFFFFF"/>
                  </a:solidFill>
                  <a:latin typeface="Arial" panose="020B0604020202020204" pitchFamily="34" charset="0"/>
                </a:rPr>
                <a:t>ο</a:t>
              </a:r>
              <a:r>
                <a:rPr lang="el-GR" altLang="el-GR" sz="1500">
                  <a:solidFill>
                    <a:srgbClr val="FFFFFF"/>
                  </a:solidFill>
                  <a:latin typeface="Arial" panose="020B0604020202020204" pitchFamily="34" charset="0"/>
                </a:rPr>
                <a:t> Αεροπορικό Συνέδριο</a:t>
              </a:r>
              <a:r>
                <a:rPr lang="en-US" altLang="el-GR" sz="1500">
                  <a:solidFill>
                    <a:srgbClr val="FFFFFF"/>
                  </a:solidFill>
                  <a:latin typeface="Arial" panose="020B0604020202020204" pitchFamily="34" charset="0"/>
                </a:rPr>
                <a:t>:</a:t>
              </a:r>
              <a:r>
                <a:rPr lang="el-GR" altLang="el-GR" sz="1300">
                  <a:solidFill>
                    <a:srgbClr val="FFFFFF"/>
                  </a:solidFill>
                  <a:latin typeface="Arial" panose="020B0604020202020204" pitchFamily="34" charset="0"/>
                </a:rPr>
                <a:t>Οι Αερομεταφορές του Σήμερα και του Αύριο</a:t>
              </a:r>
            </a:p>
          </p:txBody>
        </p:sp>
      </p:grpSp>
      <p:pic>
        <p:nvPicPr>
          <p:cNvPr id="5127" name="Picture 13" descr="HAS Logo 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841500" y="2171700"/>
            <a:ext cx="6872288" cy="682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rgbClr val="FFE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Συναισθηματική Νοημοσύνη </a:t>
            </a:r>
          </a:p>
        </p:txBody>
      </p:sp>
      <p:pic>
        <p:nvPicPr>
          <p:cNvPr id="12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0640"/>
            <a:ext cx="1517901" cy="141515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1822450" y="1138238"/>
            <a:ext cx="6872288" cy="684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rgbClr val="FFE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Σκοπός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 animBg="1"/>
      <p:bldP spid="16393" grpId="0" animBg="1"/>
      <p:bldP spid="11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3556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sp>
        <p:nvSpPr>
          <p:cNvPr id="18439" name="AutoShape 8"/>
          <p:cNvSpPr>
            <a:spLocks noChangeArrowheads="1"/>
          </p:cNvSpPr>
          <p:nvPr/>
        </p:nvSpPr>
        <p:spPr bwMode="auto">
          <a:xfrm>
            <a:off x="296863" y="1443038"/>
            <a:ext cx="5191125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>
                <a:lumMod val="60000"/>
                <a:lumOff val="40000"/>
              </a:schemeClr>
            </a:extrusionClr>
            <a:contourClr>
              <a:srgbClr val="99FF99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2200" i="1" dirty="0" smtClean="0">
                <a:solidFill>
                  <a:srgbClr val="000066"/>
                </a:solidFill>
              </a:rPr>
              <a:t>Κλίμακα </a:t>
            </a:r>
            <a:r>
              <a:rPr lang="en-US" altLang="el-GR" sz="2200" i="1" dirty="0" smtClean="0">
                <a:solidFill>
                  <a:srgbClr val="000066"/>
                </a:solidFill>
              </a:rPr>
              <a:t>WLEIS</a:t>
            </a:r>
            <a:endParaRPr lang="el-GR" altLang="el-GR" sz="2200" i="1" dirty="0" smtClean="0">
              <a:solidFill>
                <a:srgbClr val="000066"/>
              </a:solidFill>
            </a:endParaRPr>
          </a:p>
        </p:txBody>
      </p:sp>
      <p:pic>
        <p:nvPicPr>
          <p:cNvPr id="16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0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Αποτελέσματα</a:t>
            </a:r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296863" y="2112444"/>
            <a:ext cx="7482545" cy="52145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>
                  <a:gamma/>
                  <a:tint val="38039"/>
                  <a:invGamma/>
                  <a:lumMod val="36000"/>
                  <a:alpha val="47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CCECFF">
                  <a:gamma/>
                  <a:tint val="38039"/>
                  <a:invGamma/>
                  <a:alpha val="40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635000"/>
          </a:effectLst>
          <a:scene3d>
            <a:camera prst="orthographicFront"/>
            <a:lightRig rig="threePt" dir="t"/>
          </a:scene3d>
          <a:sp3d contourW="12700">
            <a:bevelT w="127000"/>
            <a:contourClr>
              <a:srgbClr val="0070C0"/>
            </a:contourClr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l-GR" altLang="el-GR" sz="2200" b="1" i="1" dirty="0">
                <a:solidFill>
                  <a:srgbClr val="660033"/>
                </a:solidFill>
              </a:rPr>
              <a:t>Στατιστική Εγκυρότητα</a:t>
            </a:r>
            <a:endParaRPr lang="el-GR" altLang="el-GR" sz="2200" b="1" i="1" dirty="0">
              <a:solidFill>
                <a:srgbClr val="660033"/>
              </a:solidFill>
            </a:endParaRPr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/>
        </p:nvGraphicFramePr>
        <p:xfrm>
          <a:off x="739775" y="3001963"/>
          <a:ext cx="3222625" cy="2411412"/>
        </p:xfrm>
        <a:graphic>
          <a:graphicData uri="http://schemas.openxmlformats.org/drawingml/2006/table">
            <a:tbl>
              <a:tblPr/>
              <a:tblGrid>
                <a:gridCol w="1158875"/>
                <a:gridCol w="1157288"/>
                <a:gridCol w="906462"/>
              </a:tblGrid>
              <a:tr h="601663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l-GR" altLang="el-GR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Reliability Statistics</a:t>
                      </a:r>
                      <a:endParaRPr kumimoji="0" lang="el-GR" alt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431925"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Cronbach's Alpha</a:t>
                      </a:r>
                      <a:endParaRPr kumimoji="0" lang="el-GR" alt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Cronbach's Alpha Based on Standardized Items</a:t>
                      </a:r>
                      <a:endParaRPr kumimoji="0" lang="el-GR" alt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of Items</a:t>
                      </a:r>
                      <a:endParaRPr kumimoji="0" lang="el-GR" alt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,848</a:t>
                      </a:r>
                      <a:endParaRPr kumimoji="0" lang="el-GR" alt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,861</a:t>
                      </a:r>
                      <a:endParaRPr kumimoji="0" lang="el-GR" alt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81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810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el-GR" alt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Έλλειψη 3"/>
          <p:cNvSpPr/>
          <p:nvPr/>
        </p:nvSpPr>
        <p:spPr>
          <a:xfrm>
            <a:off x="3503073" y="3413490"/>
            <a:ext cx="5039265" cy="1068935"/>
          </a:xfrm>
          <a:prstGeom prst="ellipse">
            <a:avLst/>
          </a:prstGeom>
          <a:solidFill>
            <a:srgbClr val="FFFF66"/>
          </a:solidFill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solidFill>
                  <a:schemeClr val="tx1"/>
                </a:solidFill>
              </a:rPr>
              <a:t>Cronbach Alpha  0,848 </a:t>
            </a:r>
            <a:endParaRPr lang="el-GR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4580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sp>
        <p:nvSpPr>
          <p:cNvPr id="18439" name="AutoShape 8"/>
          <p:cNvSpPr>
            <a:spLocks noChangeArrowheads="1"/>
          </p:cNvSpPr>
          <p:nvPr/>
        </p:nvSpPr>
        <p:spPr bwMode="auto">
          <a:xfrm>
            <a:off x="296863" y="1443038"/>
            <a:ext cx="5191125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>
                <a:lumMod val="60000"/>
                <a:lumOff val="40000"/>
              </a:schemeClr>
            </a:extrusionClr>
            <a:contourClr>
              <a:srgbClr val="99FF99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2200" i="1" dirty="0" smtClean="0">
                <a:solidFill>
                  <a:srgbClr val="000066"/>
                </a:solidFill>
              </a:rPr>
              <a:t>Κλίμακα </a:t>
            </a:r>
            <a:r>
              <a:rPr lang="en-US" altLang="el-GR" sz="2200" i="1" dirty="0" smtClean="0">
                <a:solidFill>
                  <a:srgbClr val="000066"/>
                </a:solidFill>
              </a:rPr>
              <a:t>WLEIS</a:t>
            </a:r>
            <a:endParaRPr lang="el-GR" altLang="el-GR" sz="2200" i="1" dirty="0" smtClean="0">
              <a:solidFill>
                <a:srgbClr val="000066"/>
              </a:solidFill>
            </a:endParaRPr>
          </a:p>
        </p:txBody>
      </p:sp>
      <p:pic>
        <p:nvPicPr>
          <p:cNvPr id="16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4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Αποτελέσματα</a:t>
            </a:r>
          </a:p>
        </p:txBody>
      </p:sp>
      <p:pic>
        <p:nvPicPr>
          <p:cNvPr id="24585" name="Εικόνα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2098675"/>
            <a:ext cx="5651500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Ευθεία γραμμή σύνδεσης 5"/>
          <p:cNvCxnSpPr/>
          <p:nvPr/>
        </p:nvCxnSpPr>
        <p:spPr>
          <a:xfrm>
            <a:off x="3767138" y="6122988"/>
            <a:ext cx="763587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5604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sp>
        <p:nvSpPr>
          <p:cNvPr id="18439" name="AutoShape 8"/>
          <p:cNvSpPr>
            <a:spLocks noChangeArrowheads="1"/>
          </p:cNvSpPr>
          <p:nvPr/>
        </p:nvSpPr>
        <p:spPr bwMode="auto">
          <a:xfrm>
            <a:off x="296863" y="1443038"/>
            <a:ext cx="5191125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>
                <a:lumMod val="60000"/>
                <a:lumOff val="40000"/>
              </a:schemeClr>
            </a:extrusionClr>
            <a:contourClr>
              <a:srgbClr val="99FF99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2200" i="1" dirty="0" smtClean="0">
                <a:solidFill>
                  <a:srgbClr val="000066"/>
                </a:solidFill>
              </a:rPr>
              <a:t>Κλίμακα </a:t>
            </a:r>
            <a:r>
              <a:rPr lang="en-US" altLang="el-GR" sz="2200" i="1" dirty="0" smtClean="0">
                <a:solidFill>
                  <a:srgbClr val="000066"/>
                </a:solidFill>
              </a:rPr>
              <a:t>WLEIS</a:t>
            </a:r>
            <a:endParaRPr lang="el-GR" altLang="el-GR" sz="2200" i="1" dirty="0" smtClean="0">
              <a:solidFill>
                <a:srgbClr val="000066"/>
              </a:solidFill>
            </a:endParaRPr>
          </a:p>
        </p:txBody>
      </p:sp>
      <p:pic>
        <p:nvPicPr>
          <p:cNvPr id="16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8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Αποτελέσματα</a:t>
            </a:r>
          </a:p>
        </p:txBody>
      </p:sp>
      <p:pic>
        <p:nvPicPr>
          <p:cNvPr id="25609" name="Εικόνα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058988"/>
            <a:ext cx="5540375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Ευθεία γραμμή σύνδεσης 10"/>
          <p:cNvCxnSpPr/>
          <p:nvPr/>
        </p:nvCxnSpPr>
        <p:spPr>
          <a:xfrm>
            <a:off x="3644900" y="6122988"/>
            <a:ext cx="763588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Εικόνα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2109788"/>
            <a:ext cx="5651500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6629" name="Picture 5" descr="HAS Logo 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sp>
        <p:nvSpPr>
          <p:cNvPr id="18439" name="AutoShape 8"/>
          <p:cNvSpPr>
            <a:spLocks noChangeArrowheads="1"/>
          </p:cNvSpPr>
          <p:nvPr/>
        </p:nvSpPr>
        <p:spPr bwMode="auto">
          <a:xfrm>
            <a:off x="296863" y="1443038"/>
            <a:ext cx="5191125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>
                <a:lumMod val="60000"/>
                <a:lumOff val="40000"/>
              </a:schemeClr>
            </a:extrusionClr>
            <a:contourClr>
              <a:srgbClr val="99FF99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2200" i="1" dirty="0" smtClean="0">
                <a:solidFill>
                  <a:srgbClr val="000066"/>
                </a:solidFill>
              </a:rPr>
              <a:t>Κλίμακα </a:t>
            </a:r>
            <a:r>
              <a:rPr lang="en-US" altLang="el-GR" sz="2200" i="1" dirty="0" smtClean="0">
                <a:solidFill>
                  <a:srgbClr val="000066"/>
                </a:solidFill>
              </a:rPr>
              <a:t>WLEIS</a:t>
            </a:r>
            <a:endParaRPr lang="el-GR" altLang="el-GR" sz="2200" i="1" dirty="0" smtClean="0">
              <a:solidFill>
                <a:srgbClr val="000066"/>
              </a:solidFill>
            </a:endParaRPr>
          </a:p>
        </p:txBody>
      </p:sp>
      <p:pic>
        <p:nvPicPr>
          <p:cNvPr id="16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3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Αποτελέσματα</a:t>
            </a:r>
          </a:p>
        </p:txBody>
      </p:sp>
      <p:cxnSp>
        <p:nvCxnSpPr>
          <p:cNvPr id="11" name="Ευθεία γραμμή σύνδεσης 10"/>
          <p:cNvCxnSpPr/>
          <p:nvPr/>
        </p:nvCxnSpPr>
        <p:spPr>
          <a:xfrm>
            <a:off x="3000375" y="6148388"/>
            <a:ext cx="2138363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7652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sp>
        <p:nvSpPr>
          <p:cNvPr id="18439" name="AutoShape 8"/>
          <p:cNvSpPr>
            <a:spLocks noChangeArrowheads="1"/>
          </p:cNvSpPr>
          <p:nvPr/>
        </p:nvSpPr>
        <p:spPr bwMode="auto">
          <a:xfrm>
            <a:off x="296863" y="1443038"/>
            <a:ext cx="5191125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>
                <a:lumMod val="60000"/>
                <a:lumOff val="40000"/>
              </a:schemeClr>
            </a:extrusionClr>
            <a:contourClr>
              <a:srgbClr val="99FF99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2200" i="1" dirty="0" smtClean="0">
                <a:solidFill>
                  <a:srgbClr val="000066"/>
                </a:solidFill>
              </a:rPr>
              <a:t>Κλίμακα </a:t>
            </a:r>
            <a:r>
              <a:rPr lang="en-US" altLang="el-GR" sz="2200" i="1" dirty="0" smtClean="0">
                <a:solidFill>
                  <a:srgbClr val="000066"/>
                </a:solidFill>
              </a:rPr>
              <a:t>WLEIS</a:t>
            </a:r>
            <a:endParaRPr lang="el-GR" altLang="el-GR" sz="2200" i="1" dirty="0" smtClean="0">
              <a:solidFill>
                <a:srgbClr val="000066"/>
              </a:solidFill>
            </a:endParaRPr>
          </a:p>
        </p:txBody>
      </p:sp>
      <p:pic>
        <p:nvPicPr>
          <p:cNvPr id="16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Αποτελέσματα</a:t>
            </a:r>
          </a:p>
        </p:txBody>
      </p:sp>
      <p:pic>
        <p:nvPicPr>
          <p:cNvPr id="27657" name="Εικόνα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2033588"/>
            <a:ext cx="5819775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Ευθεία γραμμή σύνδεσης 10"/>
          <p:cNvCxnSpPr/>
          <p:nvPr/>
        </p:nvCxnSpPr>
        <p:spPr>
          <a:xfrm>
            <a:off x="3651250" y="6038850"/>
            <a:ext cx="915988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8676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sp>
        <p:nvSpPr>
          <p:cNvPr id="18439" name="AutoShape 8"/>
          <p:cNvSpPr>
            <a:spLocks noChangeArrowheads="1"/>
          </p:cNvSpPr>
          <p:nvPr/>
        </p:nvSpPr>
        <p:spPr bwMode="auto">
          <a:xfrm>
            <a:off x="296863" y="1443038"/>
            <a:ext cx="5191125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>
                <a:lumMod val="60000"/>
                <a:lumOff val="40000"/>
              </a:schemeClr>
            </a:extrusionClr>
            <a:contourClr>
              <a:srgbClr val="99FF99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2200" i="1" dirty="0" smtClean="0">
                <a:solidFill>
                  <a:srgbClr val="000066"/>
                </a:solidFill>
              </a:rPr>
              <a:t>Κλίμακα </a:t>
            </a:r>
            <a:r>
              <a:rPr lang="en-US" altLang="el-GR" sz="2200" i="1" dirty="0" smtClean="0">
                <a:solidFill>
                  <a:srgbClr val="000066"/>
                </a:solidFill>
              </a:rPr>
              <a:t>WLEIS</a:t>
            </a:r>
            <a:endParaRPr lang="el-GR" altLang="el-GR" sz="2200" i="1" dirty="0" smtClean="0">
              <a:solidFill>
                <a:srgbClr val="000066"/>
              </a:solidFill>
            </a:endParaRPr>
          </a:p>
        </p:txBody>
      </p:sp>
      <p:pic>
        <p:nvPicPr>
          <p:cNvPr id="16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0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Αποτελέσματα</a:t>
            </a:r>
          </a:p>
        </p:txBody>
      </p:sp>
      <p:pic>
        <p:nvPicPr>
          <p:cNvPr id="28681" name="Εικόνα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2062163"/>
            <a:ext cx="5651500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Ευθεία γραμμή σύνδεσης 10"/>
          <p:cNvCxnSpPr/>
          <p:nvPr/>
        </p:nvCxnSpPr>
        <p:spPr>
          <a:xfrm>
            <a:off x="3140075" y="6148388"/>
            <a:ext cx="1985963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9700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sp>
        <p:nvSpPr>
          <p:cNvPr id="18439" name="AutoShape 8"/>
          <p:cNvSpPr>
            <a:spLocks noChangeArrowheads="1"/>
          </p:cNvSpPr>
          <p:nvPr/>
        </p:nvSpPr>
        <p:spPr bwMode="auto">
          <a:xfrm>
            <a:off x="296863" y="1443038"/>
            <a:ext cx="5191125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>
                <a:lumMod val="60000"/>
                <a:lumOff val="40000"/>
              </a:schemeClr>
            </a:extrusionClr>
            <a:contourClr>
              <a:srgbClr val="99FF99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2200" i="1" dirty="0" smtClean="0">
                <a:solidFill>
                  <a:srgbClr val="000066"/>
                </a:solidFill>
              </a:rPr>
              <a:t>Κλίμακα </a:t>
            </a:r>
            <a:r>
              <a:rPr lang="en-US" altLang="el-GR" sz="2200" i="1" dirty="0" smtClean="0">
                <a:solidFill>
                  <a:srgbClr val="000066"/>
                </a:solidFill>
              </a:rPr>
              <a:t>WLEIS</a:t>
            </a:r>
            <a:endParaRPr lang="el-GR" altLang="el-GR" sz="2200" i="1" dirty="0" smtClean="0">
              <a:solidFill>
                <a:srgbClr val="000066"/>
              </a:solidFill>
            </a:endParaRPr>
          </a:p>
        </p:txBody>
      </p:sp>
      <p:pic>
        <p:nvPicPr>
          <p:cNvPr id="16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4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Αποτελέσματα</a:t>
            </a:r>
          </a:p>
        </p:txBody>
      </p:sp>
      <p:pic>
        <p:nvPicPr>
          <p:cNvPr id="29705" name="Εικόνα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2025650"/>
            <a:ext cx="5908675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Ευθεία γραμμή σύνδεσης 10"/>
          <p:cNvCxnSpPr/>
          <p:nvPr/>
        </p:nvCxnSpPr>
        <p:spPr>
          <a:xfrm>
            <a:off x="3030538" y="6202363"/>
            <a:ext cx="1985962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24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sp>
        <p:nvSpPr>
          <p:cNvPr id="30726" name="AutoShape 8"/>
          <p:cNvSpPr>
            <a:spLocks noChangeArrowheads="1"/>
          </p:cNvSpPr>
          <p:nvPr/>
        </p:nvSpPr>
        <p:spPr bwMode="auto">
          <a:xfrm>
            <a:off x="296863" y="1443038"/>
            <a:ext cx="5191125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CC990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00"/>
            </a:extrusionClr>
            <a:contourClr>
              <a:srgbClr val="FFFF66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i="1">
                <a:solidFill>
                  <a:srgbClr val="000066"/>
                </a:solidFill>
                <a:latin typeface="Arial" panose="020B0604020202020204" pitchFamily="34" charset="0"/>
              </a:rPr>
              <a:t> Χαρακτηριστικά ΣΝ – Εργασία σε ΑΟ</a:t>
            </a:r>
          </a:p>
        </p:txBody>
      </p:sp>
      <p:pic>
        <p:nvPicPr>
          <p:cNvPr id="16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8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Αποτελέσματα</a:t>
            </a:r>
          </a:p>
        </p:txBody>
      </p:sp>
      <p:sp>
        <p:nvSpPr>
          <p:cNvPr id="30729" name="TextBox 1"/>
          <p:cNvSpPr txBox="1">
            <a:spLocks noChangeArrowheads="1"/>
          </p:cNvSpPr>
          <p:nvPr/>
        </p:nvSpPr>
        <p:spPr bwMode="auto">
          <a:xfrm>
            <a:off x="296863" y="2135188"/>
            <a:ext cx="2595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l-GR" altLang="el-GR" sz="2000" b="1" i="1">
                <a:solidFill>
                  <a:srgbClr val="FFFF00"/>
                </a:solidFill>
              </a:rPr>
              <a:t>Γνώση </a:t>
            </a:r>
          </a:p>
          <a:p>
            <a:r>
              <a:rPr lang="el-GR" altLang="el-GR" sz="2000" b="1" i="1">
                <a:solidFill>
                  <a:srgbClr val="FFFF00"/>
                </a:solidFill>
              </a:rPr>
              <a:t>Έννοιας ΣΝ</a:t>
            </a:r>
          </a:p>
        </p:txBody>
      </p:sp>
      <p:graphicFrame>
        <p:nvGraphicFramePr>
          <p:cNvPr id="12" name="Γράφημα 11"/>
          <p:cNvGraphicFramePr>
            <a:graphicFrameLocks/>
          </p:cNvGraphicFramePr>
          <p:nvPr/>
        </p:nvGraphicFramePr>
        <p:xfrm>
          <a:off x="1594555" y="1973263"/>
          <a:ext cx="7320690" cy="509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Ομάδα 4"/>
          <p:cNvGrpSpPr>
            <a:grpSpLocks/>
          </p:cNvGrpSpPr>
          <p:nvPr/>
        </p:nvGrpSpPr>
        <p:grpSpPr bwMode="auto">
          <a:xfrm>
            <a:off x="3000375" y="4270375"/>
            <a:ext cx="3695700" cy="1169988"/>
            <a:chOff x="2999880" y="4269728"/>
            <a:chExt cx="3696105" cy="1171201"/>
          </a:xfrm>
        </p:grpSpPr>
        <p:sp>
          <p:nvSpPr>
            <p:cNvPr id="4" name="Στρογγυλεμένο ορθογώνιο 3"/>
            <p:cNvSpPr/>
            <p:nvPr/>
          </p:nvSpPr>
          <p:spPr>
            <a:xfrm>
              <a:off x="5321640" y="5042732"/>
              <a:ext cx="1374345" cy="398197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2700000" scaled="1"/>
            </a:gradFill>
            <a:scene3d>
              <a:camera prst="orthographicFront"/>
              <a:lightRig rig="threePt" dir="t"/>
            </a:scene3d>
            <a:sp3d extrusionH="76200" contourW="12700">
              <a:bevelT/>
              <a:extrusionClr>
                <a:srgbClr val="92D050"/>
              </a:extrusionClr>
              <a:contourClr>
                <a:schemeClr val="accent3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i="1" dirty="0">
                  <a:solidFill>
                    <a:schemeClr val="tx1"/>
                  </a:solidFill>
                </a:rPr>
                <a:t>70,8%</a:t>
              </a:r>
              <a:endParaRPr lang="el-GR" b="1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Στρογγυλεμένο ορθογώνιο 14"/>
            <p:cNvSpPr/>
            <p:nvPr/>
          </p:nvSpPr>
          <p:spPr>
            <a:xfrm>
              <a:off x="2999880" y="4269728"/>
              <a:ext cx="1374345" cy="398197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1"/>
            </a:gradFill>
            <a:scene3d>
              <a:camera prst="orthographicFront"/>
              <a:lightRig rig="threePt" dir="t"/>
            </a:scene3d>
            <a:sp3d extrusionH="76200" contourW="12700">
              <a:bevelT/>
              <a:extrusionClr>
                <a:srgbClr val="92D050"/>
              </a:extrusionClr>
              <a:contourClr>
                <a:schemeClr val="accent3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i="1" dirty="0">
                  <a:solidFill>
                    <a:schemeClr val="tx1"/>
                  </a:solidFill>
                </a:rPr>
                <a:t>20,8%</a:t>
              </a:r>
              <a:endParaRPr lang="el-GR" b="1" i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1748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sp>
        <p:nvSpPr>
          <p:cNvPr id="31750" name="AutoShape 8"/>
          <p:cNvSpPr>
            <a:spLocks noChangeArrowheads="1"/>
          </p:cNvSpPr>
          <p:nvPr/>
        </p:nvSpPr>
        <p:spPr bwMode="auto">
          <a:xfrm>
            <a:off x="296863" y="1443038"/>
            <a:ext cx="5191125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CC990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00"/>
            </a:extrusionClr>
            <a:contourClr>
              <a:srgbClr val="FFFF66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i="1">
                <a:solidFill>
                  <a:srgbClr val="000066"/>
                </a:solidFill>
                <a:latin typeface="Arial" panose="020B0604020202020204" pitchFamily="34" charset="0"/>
              </a:rPr>
              <a:t> Χαρακτηριστικά ΣΝ – Εργασία σε ΑΟ</a:t>
            </a:r>
          </a:p>
        </p:txBody>
      </p:sp>
      <p:pic>
        <p:nvPicPr>
          <p:cNvPr id="16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2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Αποτελέσματα</a:t>
            </a:r>
          </a:p>
        </p:txBody>
      </p:sp>
      <p:sp>
        <p:nvSpPr>
          <p:cNvPr id="31753" name="TextBox 1"/>
          <p:cNvSpPr txBox="1">
            <a:spLocks noChangeArrowheads="1"/>
          </p:cNvSpPr>
          <p:nvPr/>
        </p:nvSpPr>
        <p:spPr bwMode="auto">
          <a:xfrm>
            <a:off x="296863" y="2135188"/>
            <a:ext cx="2595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l-GR" altLang="el-GR" sz="2000" b="1" i="1">
                <a:solidFill>
                  <a:srgbClr val="FFFF00"/>
                </a:solidFill>
              </a:rPr>
              <a:t>Γνώση Ενσυναίσθησης</a:t>
            </a:r>
          </a:p>
        </p:txBody>
      </p:sp>
      <p:graphicFrame>
        <p:nvGraphicFramePr>
          <p:cNvPr id="13" name="Γράφημα 12"/>
          <p:cNvGraphicFramePr>
            <a:graphicFrameLocks/>
          </p:cNvGraphicFramePr>
          <p:nvPr/>
        </p:nvGraphicFramePr>
        <p:xfrm>
          <a:off x="2434130" y="2057400"/>
          <a:ext cx="656174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Ομάδα 2"/>
          <p:cNvGrpSpPr>
            <a:grpSpLocks/>
          </p:cNvGrpSpPr>
          <p:nvPr/>
        </p:nvGrpSpPr>
        <p:grpSpPr bwMode="auto">
          <a:xfrm>
            <a:off x="3414713" y="4806950"/>
            <a:ext cx="3617912" cy="409575"/>
            <a:chOff x="3414519" y="4806494"/>
            <a:chExt cx="3618074" cy="409398"/>
          </a:xfrm>
        </p:grpSpPr>
        <p:sp>
          <p:nvSpPr>
            <p:cNvPr id="4" name="Στρογγυλεμένο ορθογώνιο 3"/>
            <p:cNvSpPr/>
            <p:nvPr/>
          </p:nvSpPr>
          <p:spPr>
            <a:xfrm>
              <a:off x="5658248" y="4817695"/>
              <a:ext cx="1374345" cy="398197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2700000" scaled="1"/>
            </a:gradFill>
            <a:scene3d>
              <a:camera prst="orthographicFront"/>
              <a:lightRig rig="threePt" dir="t"/>
            </a:scene3d>
            <a:sp3d extrusionH="76200" contourW="12700">
              <a:bevelT/>
              <a:extrusionClr>
                <a:srgbClr val="92D050"/>
              </a:extrusionClr>
              <a:contourClr>
                <a:schemeClr val="accent3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l-GR" b="1" i="1" dirty="0">
                  <a:solidFill>
                    <a:prstClr val="black"/>
                  </a:solidFill>
                </a:rPr>
                <a:t>50</a:t>
              </a:r>
              <a:r>
                <a:rPr lang="en-US" b="1" i="1" dirty="0">
                  <a:solidFill>
                    <a:prstClr val="black"/>
                  </a:solidFill>
                </a:rPr>
                <a:t>%</a:t>
              </a:r>
              <a:endParaRPr lang="el-GR" b="1" i="1" dirty="0">
                <a:solidFill>
                  <a:prstClr val="black"/>
                </a:solidFill>
              </a:endParaRPr>
            </a:p>
          </p:txBody>
        </p:sp>
        <p:sp>
          <p:nvSpPr>
            <p:cNvPr id="15" name="Στρογγυλεμένο ορθογώνιο 14"/>
            <p:cNvSpPr/>
            <p:nvPr/>
          </p:nvSpPr>
          <p:spPr>
            <a:xfrm>
              <a:off x="3414519" y="4806494"/>
              <a:ext cx="1374345" cy="398197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1"/>
            </a:gradFill>
            <a:scene3d>
              <a:camera prst="orthographicFront"/>
              <a:lightRig rig="threePt" dir="t"/>
            </a:scene3d>
            <a:sp3d extrusionH="76200" contourW="12700">
              <a:bevelT/>
              <a:extrusionClr>
                <a:srgbClr val="92D050"/>
              </a:extrusionClr>
              <a:contourClr>
                <a:schemeClr val="accent3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l-GR" b="1" i="1" dirty="0">
                  <a:solidFill>
                    <a:prstClr val="black"/>
                  </a:solidFill>
                </a:rPr>
                <a:t>43</a:t>
              </a:r>
              <a:r>
                <a:rPr lang="en-US" b="1" i="1" dirty="0">
                  <a:solidFill>
                    <a:prstClr val="black"/>
                  </a:solidFill>
                </a:rPr>
                <a:t>,</a:t>
              </a:r>
              <a:r>
                <a:rPr lang="el-GR" b="1" i="1" dirty="0">
                  <a:solidFill>
                    <a:prstClr val="black"/>
                  </a:solidFill>
                </a:rPr>
                <a:t>7</a:t>
              </a:r>
              <a:r>
                <a:rPr lang="en-US" b="1" i="1" dirty="0">
                  <a:solidFill>
                    <a:prstClr val="black"/>
                  </a:solidFill>
                </a:rPr>
                <a:t>%</a:t>
              </a:r>
              <a:endParaRPr lang="el-GR" b="1" i="1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2772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sp>
        <p:nvSpPr>
          <p:cNvPr id="32774" name="AutoShape 8"/>
          <p:cNvSpPr>
            <a:spLocks noChangeArrowheads="1"/>
          </p:cNvSpPr>
          <p:nvPr/>
        </p:nvSpPr>
        <p:spPr bwMode="auto">
          <a:xfrm>
            <a:off x="296863" y="1443038"/>
            <a:ext cx="5191125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CC990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00"/>
            </a:extrusionClr>
            <a:contourClr>
              <a:srgbClr val="FFFF66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i="1">
                <a:solidFill>
                  <a:srgbClr val="000066"/>
                </a:solidFill>
                <a:latin typeface="Arial" panose="020B0604020202020204" pitchFamily="34" charset="0"/>
              </a:rPr>
              <a:t> Χαρακτηριστικά ΣΝ – Εργασία σε ΑΟ</a:t>
            </a:r>
          </a:p>
        </p:txBody>
      </p:sp>
      <p:pic>
        <p:nvPicPr>
          <p:cNvPr id="16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6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Αποτελέσματα</a:t>
            </a:r>
          </a:p>
        </p:txBody>
      </p:sp>
      <p:sp>
        <p:nvSpPr>
          <p:cNvPr id="32777" name="TextBox 1"/>
          <p:cNvSpPr txBox="1">
            <a:spLocks noChangeArrowheads="1"/>
          </p:cNvSpPr>
          <p:nvPr/>
        </p:nvSpPr>
        <p:spPr bwMode="auto">
          <a:xfrm>
            <a:off x="282575" y="2135188"/>
            <a:ext cx="2595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l-GR" altLang="el-GR" sz="2000" b="1" i="1">
                <a:solidFill>
                  <a:srgbClr val="FFFF00"/>
                </a:solidFill>
              </a:rPr>
              <a:t>Προσωπικό Επίπεδο ΣΝ</a:t>
            </a:r>
          </a:p>
        </p:txBody>
      </p:sp>
      <p:graphicFrame>
        <p:nvGraphicFramePr>
          <p:cNvPr id="19" name="Γράφημα 18"/>
          <p:cNvGraphicFramePr>
            <a:graphicFrameLocks/>
          </p:cNvGraphicFramePr>
          <p:nvPr/>
        </p:nvGraphicFramePr>
        <p:xfrm>
          <a:off x="1976015" y="2057400"/>
          <a:ext cx="7024429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Ομάδα 2"/>
          <p:cNvGrpSpPr>
            <a:grpSpLocks/>
          </p:cNvGrpSpPr>
          <p:nvPr/>
        </p:nvGrpSpPr>
        <p:grpSpPr bwMode="auto">
          <a:xfrm>
            <a:off x="3267075" y="4398963"/>
            <a:ext cx="3595688" cy="398462"/>
            <a:chOff x="3267662" y="4398696"/>
            <a:chExt cx="3595090" cy="398197"/>
          </a:xfrm>
        </p:grpSpPr>
        <p:sp>
          <p:nvSpPr>
            <p:cNvPr id="4" name="Στρογγυλεμένο ορθογώνιο 3"/>
            <p:cNvSpPr/>
            <p:nvPr/>
          </p:nvSpPr>
          <p:spPr>
            <a:xfrm>
              <a:off x="5488407" y="4398696"/>
              <a:ext cx="1374345" cy="398197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2700000" scaled="1"/>
            </a:gradFill>
            <a:scene3d>
              <a:camera prst="orthographicFront"/>
              <a:lightRig rig="threePt" dir="t"/>
            </a:scene3d>
            <a:sp3d extrusionH="76200" contourW="12700">
              <a:bevelT/>
              <a:extrusionClr>
                <a:srgbClr val="92D050"/>
              </a:extrusionClr>
              <a:contourClr>
                <a:schemeClr val="accent3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l-GR" b="1" i="1" dirty="0">
                  <a:solidFill>
                    <a:prstClr val="black"/>
                  </a:solidFill>
                </a:rPr>
                <a:t>90,6</a:t>
              </a:r>
              <a:r>
                <a:rPr lang="en-US" b="1" i="1" dirty="0">
                  <a:solidFill>
                    <a:prstClr val="black"/>
                  </a:solidFill>
                </a:rPr>
                <a:t>%</a:t>
              </a:r>
              <a:endParaRPr lang="el-GR" b="1" i="1" dirty="0">
                <a:solidFill>
                  <a:prstClr val="black"/>
                </a:solidFill>
              </a:endParaRPr>
            </a:p>
          </p:txBody>
        </p:sp>
        <p:sp>
          <p:nvSpPr>
            <p:cNvPr id="15" name="Στρογγυλεμένο ορθογώνιο 14"/>
            <p:cNvSpPr/>
            <p:nvPr/>
          </p:nvSpPr>
          <p:spPr>
            <a:xfrm>
              <a:off x="3267662" y="4398696"/>
              <a:ext cx="1374345" cy="398197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1"/>
            </a:gradFill>
            <a:scene3d>
              <a:camera prst="orthographicFront"/>
              <a:lightRig rig="threePt" dir="t"/>
            </a:scene3d>
            <a:sp3d extrusionH="76200" contourW="12700">
              <a:bevelT/>
              <a:extrusionClr>
                <a:srgbClr val="92D050"/>
              </a:extrusionClr>
              <a:contourClr>
                <a:schemeClr val="accent3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l-GR" b="1" i="1" dirty="0">
                  <a:solidFill>
                    <a:prstClr val="black"/>
                  </a:solidFill>
                </a:rPr>
                <a:t>5,3</a:t>
              </a:r>
              <a:r>
                <a:rPr lang="en-US" b="1" i="1" dirty="0">
                  <a:solidFill>
                    <a:prstClr val="black"/>
                  </a:solidFill>
                </a:rPr>
                <a:t>%</a:t>
              </a:r>
              <a:endParaRPr lang="el-GR" b="1" i="1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</a:endParaRPr>
          </a:p>
        </p:txBody>
      </p:sp>
      <p:sp>
        <p:nvSpPr>
          <p:cNvPr id="6147" name="AutoShape 7"/>
          <p:cNvSpPr>
            <a:spLocks noChangeArrowheads="1"/>
          </p:cNvSpPr>
          <p:nvPr/>
        </p:nvSpPr>
        <p:spPr bwMode="auto">
          <a:xfrm>
            <a:off x="1841500" y="3219450"/>
            <a:ext cx="6872288" cy="6842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rgbClr val="FFE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Περιγραφή Έρευνας</a:t>
            </a:r>
          </a:p>
        </p:txBody>
      </p:sp>
      <p:sp>
        <p:nvSpPr>
          <p:cNvPr id="6148" name="AutoShape 8"/>
          <p:cNvSpPr>
            <a:spLocks noChangeArrowheads="1"/>
          </p:cNvSpPr>
          <p:nvPr/>
        </p:nvSpPr>
        <p:spPr bwMode="auto">
          <a:xfrm>
            <a:off x="1841500" y="4278313"/>
            <a:ext cx="6872288" cy="684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rgbClr val="FFE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Αποτελέσματα</a:t>
            </a:r>
          </a:p>
        </p:txBody>
      </p:sp>
      <p:sp>
        <p:nvSpPr>
          <p:cNvPr id="6149" name="AutoShape 9"/>
          <p:cNvSpPr>
            <a:spLocks noChangeArrowheads="1"/>
          </p:cNvSpPr>
          <p:nvPr/>
        </p:nvSpPr>
        <p:spPr bwMode="auto">
          <a:xfrm>
            <a:off x="1841500" y="5348288"/>
            <a:ext cx="6872288" cy="684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rgbClr val="FFE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Συμπεράσματα</a:t>
            </a:r>
            <a:r>
              <a:rPr lang="en-US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 - </a:t>
            </a:r>
            <a:r>
              <a:rPr lang="el-GR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Εισηγήσεις</a:t>
            </a:r>
          </a:p>
        </p:txBody>
      </p:sp>
      <p:grpSp>
        <p:nvGrpSpPr>
          <p:cNvPr id="6150" name="Group 10"/>
          <p:cNvGrpSpPr>
            <a:grpSpLocks/>
          </p:cNvGrpSpPr>
          <p:nvPr/>
        </p:nvGrpSpPr>
        <p:grpSpPr bwMode="auto">
          <a:xfrm>
            <a:off x="0" y="6330950"/>
            <a:ext cx="9144000" cy="527050"/>
            <a:chOff x="0" y="3988"/>
            <a:chExt cx="5760" cy="332"/>
          </a:xfrm>
        </p:grpSpPr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0" y="3988"/>
              <a:ext cx="5760" cy="332"/>
            </a:xfrm>
            <a:prstGeom prst="rect">
              <a:avLst/>
            </a:prstGeom>
            <a:solidFill>
              <a:srgbClr val="00172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anose="020B0604020202020204" pitchFamily="34" charset="0"/>
              </a:endParaRPr>
            </a:p>
          </p:txBody>
        </p:sp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>
              <a:off x="394" y="4042"/>
              <a:ext cx="413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500">
                  <a:solidFill>
                    <a:schemeClr val="bg1"/>
                  </a:solidFill>
                  <a:latin typeface="Arial" panose="020B0604020202020204" pitchFamily="34" charset="0"/>
                </a:rPr>
                <a:t>4</a:t>
              </a:r>
              <a:r>
                <a:rPr lang="el-GR" altLang="el-GR" sz="1500" baseline="30000">
                  <a:solidFill>
                    <a:schemeClr val="bg1"/>
                  </a:solidFill>
                  <a:latin typeface="Arial" panose="020B0604020202020204" pitchFamily="34" charset="0"/>
                </a:rPr>
                <a:t>ο</a:t>
              </a:r>
              <a:r>
                <a:rPr lang="el-GR" altLang="el-GR" sz="1500">
                  <a:solidFill>
                    <a:schemeClr val="bg1"/>
                  </a:solidFill>
                  <a:latin typeface="Arial" panose="020B0604020202020204" pitchFamily="34" charset="0"/>
                </a:rPr>
                <a:t> Αεροπορικό Συνέδριο</a:t>
              </a:r>
              <a:r>
                <a:rPr lang="en-US" altLang="el-GR" sz="1500">
                  <a:solidFill>
                    <a:schemeClr val="bg1"/>
                  </a:solidFill>
                  <a:latin typeface="Arial" panose="020B0604020202020204" pitchFamily="34" charset="0"/>
                </a:rPr>
                <a:t>:</a:t>
              </a:r>
              <a:r>
                <a:rPr lang="el-GR" altLang="el-GR" sz="1300">
                  <a:solidFill>
                    <a:schemeClr val="bg1"/>
                  </a:solidFill>
                  <a:latin typeface="Arial" panose="020B0604020202020204" pitchFamily="34" charset="0"/>
                </a:rPr>
                <a:t>Οι Αερομεταφορές του Σήμερα και του Αύριο</a:t>
              </a:r>
            </a:p>
          </p:txBody>
        </p:sp>
      </p:grpSp>
      <p:pic>
        <p:nvPicPr>
          <p:cNvPr id="6151" name="Picture 13" descr="HAS Logo 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AutoShape 6"/>
          <p:cNvSpPr>
            <a:spLocks noChangeArrowheads="1"/>
          </p:cNvSpPr>
          <p:nvPr/>
        </p:nvSpPr>
        <p:spPr bwMode="auto">
          <a:xfrm>
            <a:off x="1841500" y="2171700"/>
            <a:ext cx="6872288" cy="682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rgbClr val="FFE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Συναισθηματική Νοημοσύνη </a:t>
            </a:r>
          </a:p>
        </p:txBody>
      </p:sp>
      <p:pic>
        <p:nvPicPr>
          <p:cNvPr id="12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0640"/>
            <a:ext cx="1517901" cy="141515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4" name="AutoShape 3"/>
          <p:cNvSpPr>
            <a:spLocks noChangeArrowheads="1"/>
          </p:cNvSpPr>
          <p:nvPr/>
        </p:nvSpPr>
        <p:spPr bwMode="auto">
          <a:xfrm>
            <a:off x="1841500" y="1092200"/>
            <a:ext cx="6872288" cy="6842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0033"/>
              </a:gs>
              <a:gs pos="100000">
                <a:srgbClr val="DFAEB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0033"/>
            </a:extrusionClr>
            <a:contourClr>
              <a:srgbClr val="9900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600" b="1" i="1">
                <a:solidFill>
                  <a:schemeClr val="bg1"/>
                </a:solidFill>
                <a:latin typeface="Arial" panose="020B0604020202020204" pitchFamily="34" charset="0"/>
              </a:rPr>
              <a:t>Σκοπός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3796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sp>
        <p:nvSpPr>
          <p:cNvPr id="33798" name="AutoShape 8"/>
          <p:cNvSpPr>
            <a:spLocks noChangeArrowheads="1"/>
          </p:cNvSpPr>
          <p:nvPr/>
        </p:nvSpPr>
        <p:spPr bwMode="auto">
          <a:xfrm>
            <a:off x="296863" y="1443038"/>
            <a:ext cx="5191125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CC990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00"/>
            </a:extrusionClr>
            <a:contourClr>
              <a:srgbClr val="FFFF66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i="1">
                <a:solidFill>
                  <a:srgbClr val="000066"/>
                </a:solidFill>
                <a:latin typeface="Arial" panose="020B0604020202020204" pitchFamily="34" charset="0"/>
              </a:rPr>
              <a:t> Χαρακτηριστικά ΣΝ – Εργασία σε ΑΟ</a:t>
            </a:r>
          </a:p>
        </p:txBody>
      </p:sp>
      <p:pic>
        <p:nvPicPr>
          <p:cNvPr id="16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Αποτελέσματα</a:t>
            </a:r>
          </a:p>
        </p:txBody>
      </p:sp>
      <p:sp>
        <p:nvSpPr>
          <p:cNvPr id="33801" name="TextBox 1"/>
          <p:cNvSpPr txBox="1">
            <a:spLocks noChangeArrowheads="1"/>
          </p:cNvSpPr>
          <p:nvPr/>
        </p:nvSpPr>
        <p:spPr bwMode="auto">
          <a:xfrm>
            <a:off x="282575" y="2135188"/>
            <a:ext cx="2151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l-GR" altLang="el-GR" sz="2000" b="1" i="1">
                <a:solidFill>
                  <a:srgbClr val="FFFF00"/>
                </a:solidFill>
              </a:rPr>
              <a:t>Συσχετισμός </a:t>
            </a:r>
          </a:p>
          <a:p>
            <a:r>
              <a:rPr lang="el-GR" altLang="el-GR" sz="2000" b="1" i="1">
                <a:solidFill>
                  <a:srgbClr val="FFFF00"/>
                </a:solidFill>
              </a:rPr>
              <a:t>ΣΝ με </a:t>
            </a:r>
          </a:p>
          <a:p>
            <a:r>
              <a:rPr lang="el-GR" altLang="el-GR" sz="2000" b="1" i="1">
                <a:solidFill>
                  <a:srgbClr val="FFFF00"/>
                </a:solidFill>
              </a:rPr>
              <a:t>Εργασία σε ΑΟ</a:t>
            </a:r>
          </a:p>
        </p:txBody>
      </p:sp>
      <p:graphicFrame>
        <p:nvGraphicFramePr>
          <p:cNvPr id="18" name="Γράφημα 17"/>
          <p:cNvGraphicFramePr>
            <a:graphicFrameLocks/>
          </p:cNvGraphicFramePr>
          <p:nvPr/>
        </p:nvGraphicFramePr>
        <p:xfrm>
          <a:off x="145969" y="3090906"/>
          <a:ext cx="5340100" cy="3544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Ομάδα 2"/>
          <p:cNvGrpSpPr>
            <a:grpSpLocks/>
          </p:cNvGrpSpPr>
          <p:nvPr/>
        </p:nvGrpSpPr>
        <p:grpSpPr bwMode="auto">
          <a:xfrm>
            <a:off x="1671638" y="3519488"/>
            <a:ext cx="1908175" cy="1693862"/>
            <a:chOff x="1671026" y="3519859"/>
            <a:chExt cx="1908571" cy="1693448"/>
          </a:xfrm>
        </p:grpSpPr>
        <p:sp>
          <p:nvSpPr>
            <p:cNvPr id="4" name="Στρογγυλεμένο ορθογώνιο 3"/>
            <p:cNvSpPr/>
            <p:nvPr/>
          </p:nvSpPr>
          <p:spPr>
            <a:xfrm>
              <a:off x="2205252" y="4815110"/>
              <a:ext cx="1374345" cy="398197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2700000" scaled="1"/>
            </a:gradFill>
            <a:scene3d>
              <a:camera prst="orthographicFront"/>
              <a:lightRig rig="threePt" dir="t"/>
            </a:scene3d>
            <a:sp3d extrusionH="76200" contourW="12700">
              <a:bevelT/>
              <a:extrusionClr>
                <a:srgbClr val="92D050"/>
              </a:extrusionClr>
              <a:contourClr>
                <a:schemeClr val="accent3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l-GR" b="1" i="1" dirty="0">
                  <a:solidFill>
                    <a:prstClr val="black"/>
                  </a:solidFill>
                </a:rPr>
                <a:t>86</a:t>
              </a:r>
              <a:r>
                <a:rPr lang="en-US" b="1" i="1" dirty="0">
                  <a:solidFill>
                    <a:prstClr val="black"/>
                  </a:solidFill>
                </a:rPr>
                <a:t>%</a:t>
              </a:r>
              <a:endParaRPr lang="el-GR" b="1" i="1" dirty="0">
                <a:solidFill>
                  <a:prstClr val="black"/>
                </a:solidFill>
              </a:endParaRPr>
            </a:p>
          </p:txBody>
        </p:sp>
        <p:sp>
          <p:nvSpPr>
            <p:cNvPr id="15" name="Στρογγυλεμένο ορθογώνιο 14"/>
            <p:cNvSpPr/>
            <p:nvPr/>
          </p:nvSpPr>
          <p:spPr>
            <a:xfrm>
              <a:off x="1671026" y="3519859"/>
              <a:ext cx="1068513" cy="398197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1"/>
            </a:gradFill>
            <a:scene3d>
              <a:camera prst="orthographicFront"/>
              <a:lightRig rig="threePt" dir="t"/>
            </a:scene3d>
            <a:sp3d extrusionH="76200" contourW="12700">
              <a:bevelT/>
              <a:extrusionClr>
                <a:srgbClr val="92D050"/>
              </a:extrusionClr>
              <a:contourClr>
                <a:schemeClr val="accent3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l-GR" b="1" i="1" dirty="0">
                  <a:solidFill>
                    <a:prstClr val="black"/>
                  </a:solidFill>
                </a:rPr>
                <a:t>14</a:t>
              </a:r>
              <a:r>
                <a:rPr lang="en-US" b="1" i="1" dirty="0">
                  <a:solidFill>
                    <a:prstClr val="black"/>
                  </a:solidFill>
                </a:rPr>
                <a:t>%</a:t>
              </a:r>
              <a:endParaRPr lang="el-GR" b="1" i="1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0" name="Γράφημα 19"/>
          <p:cNvGraphicFramePr>
            <a:graphicFrameLocks/>
          </p:cNvGraphicFramePr>
          <p:nvPr/>
        </p:nvGraphicFramePr>
        <p:xfrm>
          <a:off x="4264595" y="2043472"/>
          <a:ext cx="4879405" cy="3079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Στρογγυλεμένο ορθογώνιο 21"/>
          <p:cNvSpPr/>
          <p:nvPr/>
        </p:nvSpPr>
        <p:spPr>
          <a:xfrm>
            <a:off x="6505790" y="3384068"/>
            <a:ext cx="1374345" cy="398197"/>
          </a:xfrm>
          <a:prstGeom prst="round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1"/>
          </a:gradFill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92D050"/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i="1" dirty="0">
                <a:solidFill>
                  <a:prstClr val="black"/>
                </a:solidFill>
              </a:rPr>
              <a:t>89</a:t>
            </a:r>
            <a:r>
              <a:rPr lang="en-US" b="1" i="1" dirty="0">
                <a:solidFill>
                  <a:prstClr val="black"/>
                </a:solidFill>
              </a:rPr>
              <a:t>%</a:t>
            </a:r>
            <a:endParaRPr lang="el-GR" b="1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4820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sp>
        <p:nvSpPr>
          <p:cNvPr id="34822" name="AutoShape 8"/>
          <p:cNvSpPr>
            <a:spLocks noChangeArrowheads="1"/>
          </p:cNvSpPr>
          <p:nvPr/>
        </p:nvSpPr>
        <p:spPr bwMode="auto">
          <a:xfrm>
            <a:off x="296863" y="1443038"/>
            <a:ext cx="5191125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CC990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00"/>
            </a:extrusionClr>
            <a:contourClr>
              <a:srgbClr val="FFFF66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i="1">
                <a:solidFill>
                  <a:srgbClr val="000066"/>
                </a:solidFill>
                <a:latin typeface="Arial" panose="020B0604020202020204" pitchFamily="34" charset="0"/>
              </a:rPr>
              <a:t> Χαρακτηριστικά ΣΝ – Εργασία σε ΑΟ</a:t>
            </a:r>
          </a:p>
        </p:txBody>
      </p:sp>
      <p:pic>
        <p:nvPicPr>
          <p:cNvPr id="16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4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Αποτελέσματα</a:t>
            </a:r>
          </a:p>
        </p:txBody>
      </p:sp>
      <p:sp>
        <p:nvSpPr>
          <p:cNvPr id="34825" name="TextBox 1"/>
          <p:cNvSpPr txBox="1">
            <a:spLocks noChangeArrowheads="1"/>
          </p:cNvSpPr>
          <p:nvPr/>
        </p:nvSpPr>
        <p:spPr bwMode="auto">
          <a:xfrm>
            <a:off x="282575" y="2135188"/>
            <a:ext cx="2595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l-GR" altLang="el-GR" sz="2000" b="1" i="1">
                <a:solidFill>
                  <a:srgbClr val="FFFF00"/>
                </a:solidFill>
              </a:rPr>
              <a:t>Δυνατότητα Βελτίωσης ΣΝ</a:t>
            </a:r>
          </a:p>
        </p:txBody>
      </p:sp>
      <p:graphicFrame>
        <p:nvGraphicFramePr>
          <p:cNvPr id="14" name="Γράφημα 13"/>
          <p:cNvGraphicFramePr>
            <a:graphicFrameLocks/>
          </p:cNvGraphicFramePr>
          <p:nvPr/>
        </p:nvGraphicFramePr>
        <p:xfrm>
          <a:off x="-58728" y="3344038"/>
          <a:ext cx="4478023" cy="2866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Στρογγυλεμένο ορθογώνιο 3"/>
          <p:cNvSpPr/>
          <p:nvPr/>
        </p:nvSpPr>
        <p:spPr>
          <a:xfrm>
            <a:off x="1504253" y="4443963"/>
            <a:ext cx="1374345" cy="398197"/>
          </a:xfrm>
          <a:prstGeom prst="round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1"/>
          </a:gradFill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92D050"/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i="1" dirty="0">
                <a:solidFill>
                  <a:prstClr val="black"/>
                </a:solidFill>
              </a:rPr>
              <a:t>93,9</a:t>
            </a:r>
            <a:r>
              <a:rPr lang="en-US" b="1" i="1" dirty="0">
                <a:solidFill>
                  <a:prstClr val="black"/>
                </a:solidFill>
              </a:rPr>
              <a:t>%</a:t>
            </a:r>
            <a:endParaRPr lang="el-GR" b="1" i="1" dirty="0">
              <a:solidFill>
                <a:prstClr val="black"/>
              </a:solidFill>
            </a:endParaRPr>
          </a:p>
        </p:txBody>
      </p:sp>
      <p:grpSp>
        <p:nvGrpSpPr>
          <p:cNvPr id="3" name="Ομάδα 2"/>
          <p:cNvGrpSpPr>
            <a:grpSpLocks/>
          </p:cNvGrpSpPr>
          <p:nvPr/>
        </p:nvGrpSpPr>
        <p:grpSpPr bwMode="auto">
          <a:xfrm>
            <a:off x="3903663" y="2084388"/>
            <a:ext cx="5345112" cy="3419475"/>
            <a:chOff x="3902891" y="2084988"/>
            <a:chExt cx="5345727" cy="3418926"/>
          </a:xfrm>
        </p:grpSpPr>
        <p:graphicFrame>
          <p:nvGraphicFramePr>
            <p:cNvPr id="17" name="Γράφημα 16"/>
            <p:cNvGraphicFramePr>
              <a:graphicFrameLocks/>
            </p:cNvGraphicFramePr>
            <p:nvPr/>
          </p:nvGraphicFramePr>
          <p:xfrm>
            <a:off x="3902891" y="2084988"/>
            <a:ext cx="5345727" cy="34189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8" name="Στρογγυλεμένο ορθογώνιο 17"/>
            <p:cNvSpPr/>
            <p:nvPr/>
          </p:nvSpPr>
          <p:spPr>
            <a:xfrm>
              <a:off x="6673856" y="4596048"/>
              <a:ext cx="1702121" cy="325626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2700000" scaled="1"/>
            </a:gradFill>
            <a:scene3d>
              <a:camera prst="orthographicFront"/>
              <a:lightRig rig="threePt" dir="t"/>
            </a:scene3d>
            <a:sp3d extrusionH="76200" contourW="12700">
              <a:bevelT/>
              <a:extrusionClr>
                <a:srgbClr val="92D050"/>
              </a:extrusionClr>
              <a:contourClr>
                <a:schemeClr val="accent3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l-GR" b="1" i="1" dirty="0">
                  <a:solidFill>
                    <a:prstClr val="black"/>
                  </a:solidFill>
                </a:rPr>
                <a:t>93,6</a:t>
              </a:r>
              <a:r>
                <a:rPr lang="en-US" b="1" i="1" dirty="0">
                  <a:solidFill>
                    <a:prstClr val="black"/>
                  </a:solidFill>
                </a:rPr>
                <a:t>%</a:t>
              </a:r>
              <a:endParaRPr lang="el-GR" b="1" i="1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5844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sp>
        <p:nvSpPr>
          <p:cNvPr id="35846" name="AutoShape 8"/>
          <p:cNvSpPr>
            <a:spLocks noChangeArrowheads="1"/>
          </p:cNvSpPr>
          <p:nvPr/>
        </p:nvSpPr>
        <p:spPr bwMode="auto">
          <a:xfrm>
            <a:off x="296863" y="1443038"/>
            <a:ext cx="5191125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CC990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00"/>
            </a:extrusionClr>
            <a:contourClr>
              <a:srgbClr val="FFFF66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i="1">
                <a:solidFill>
                  <a:srgbClr val="000066"/>
                </a:solidFill>
                <a:latin typeface="Arial" panose="020B0604020202020204" pitchFamily="34" charset="0"/>
              </a:rPr>
              <a:t> Χαρακτηριστικά ΣΝ – Εργασία σε ΑΟ</a:t>
            </a:r>
          </a:p>
        </p:txBody>
      </p:sp>
      <p:pic>
        <p:nvPicPr>
          <p:cNvPr id="16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8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Αποτελέσματα</a:t>
            </a:r>
          </a:p>
        </p:txBody>
      </p:sp>
      <p:sp>
        <p:nvSpPr>
          <p:cNvPr id="35849" name="TextBox 1"/>
          <p:cNvSpPr txBox="1">
            <a:spLocks noChangeArrowheads="1"/>
          </p:cNvSpPr>
          <p:nvPr/>
        </p:nvSpPr>
        <p:spPr bwMode="auto">
          <a:xfrm>
            <a:off x="282575" y="2135188"/>
            <a:ext cx="25955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l-GR" altLang="el-GR" sz="2000" b="1" i="1">
                <a:solidFill>
                  <a:srgbClr val="FFFF00"/>
                </a:solidFill>
              </a:rPr>
              <a:t>ΣΝ</a:t>
            </a:r>
            <a:r>
              <a:rPr lang="en-US" altLang="el-GR" sz="2000" b="1" i="1">
                <a:solidFill>
                  <a:srgbClr val="FFFF00"/>
                </a:solidFill>
              </a:rPr>
              <a:t> </a:t>
            </a:r>
            <a:r>
              <a:rPr lang="el-GR" altLang="el-GR" sz="2000" b="1" i="1">
                <a:solidFill>
                  <a:srgbClr val="FFFF00"/>
                </a:solidFill>
              </a:rPr>
              <a:t>Προσόν</a:t>
            </a:r>
          </a:p>
          <a:p>
            <a:r>
              <a:rPr lang="el-GR" altLang="el-GR" sz="2000" b="1" i="1">
                <a:solidFill>
                  <a:srgbClr val="FFFF00"/>
                </a:solidFill>
              </a:rPr>
              <a:t>στην Εργασία </a:t>
            </a:r>
          </a:p>
          <a:p>
            <a:r>
              <a:rPr lang="el-GR" altLang="el-GR" sz="2000" b="1" i="1">
                <a:solidFill>
                  <a:srgbClr val="FFFF00"/>
                </a:solidFill>
              </a:rPr>
              <a:t>σε ΑΟ</a:t>
            </a:r>
          </a:p>
        </p:txBody>
      </p:sp>
      <p:graphicFrame>
        <p:nvGraphicFramePr>
          <p:cNvPr id="13" name="Γράφημα 12"/>
          <p:cNvGraphicFramePr>
            <a:graphicFrameLocks/>
          </p:cNvGraphicFramePr>
          <p:nvPr/>
        </p:nvGraphicFramePr>
        <p:xfrm>
          <a:off x="2128721" y="2057400"/>
          <a:ext cx="6871724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Ομάδα 2"/>
          <p:cNvGrpSpPr>
            <a:grpSpLocks/>
          </p:cNvGrpSpPr>
          <p:nvPr/>
        </p:nvGrpSpPr>
        <p:grpSpPr bwMode="auto">
          <a:xfrm>
            <a:off x="3349625" y="3405188"/>
            <a:ext cx="5030788" cy="1925637"/>
            <a:chOff x="3359509" y="3429000"/>
            <a:chExt cx="5030116" cy="1925247"/>
          </a:xfrm>
        </p:grpSpPr>
        <p:sp>
          <p:nvSpPr>
            <p:cNvPr id="4" name="Στρογγυλεμένο ορθογώνιο 3"/>
            <p:cNvSpPr/>
            <p:nvPr/>
          </p:nvSpPr>
          <p:spPr>
            <a:xfrm>
              <a:off x="6709870" y="4956050"/>
              <a:ext cx="1374345" cy="398197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2700000" scaled="1"/>
            </a:gradFill>
            <a:scene3d>
              <a:camera prst="orthographicFront"/>
              <a:lightRig rig="threePt" dir="t"/>
            </a:scene3d>
            <a:sp3d extrusionH="76200" contourW="12700">
              <a:bevelT/>
              <a:extrusionClr>
                <a:srgbClr val="92D050"/>
              </a:extrusionClr>
              <a:contourClr>
                <a:schemeClr val="accent3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l-GR" b="1" i="1" dirty="0">
                  <a:solidFill>
                    <a:prstClr val="black"/>
                  </a:solidFill>
                </a:rPr>
                <a:t>76,7</a:t>
              </a:r>
              <a:r>
                <a:rPr lang="en-US" b="1" i="1" dirty="0">
                  <a:solidFill>
                    <a:prstClr val="black"/>
                  </a:solidFill>
                </a:rPr>
                <a:t>%</a:t>
              </a:r>
              <a:endParaRPr lang="el-GR" b="1" i="1" dirty="0">
                <a:solidFill>
                  <a:prstClr val="black"/>
                </a:solidFill>
              </a:endParaRPr>
            </a:p>
          </p:txBody>
        </p:sp>
        <p:sp>
          <p:nvSpPr>
            <p:cNvPr id="15" name="Στρογγυλεμένο ορθογώνιο 14"/>
            <p:cNvSpPr/>
            <p:nvPr/>
          </p:nvSpPr>
          <p:spPr>
            <a:xfrm>
              <a:off x="3359509" y="4557853"/>
              <a:ext cx="1374345" cy="398197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1"/>
            </a:gradFill>
            <a:scene3d>
              <a:camera prst="orthographicFront"/>
              <a:lightRig rig="threePt" dir="t"/>
            </a:scene3d>
            <a:sp3d extrusionH="76200" contourW="12700">
              <a:bevelT/>
              <a:extrusionClr>
                <a:srgbClr val="92D050"/>
              </a:extrusionClr>
              <a:contourClr>
                <a:schemeClr val="accent3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l-GR" b="1" i="1" dirty="0">
                  <a:solidFill>
                    <a:prstClr val="black"/>
                  </a:solidFill>
                </a:rPr>
                <a:t>7,6</a:t>
              </a:r>
              <a:r>
                <a:rPr lang="en-US" b="1" i="1" dirty="0">
                  <a:solidFill>
                    <a:prstClr val="black"/>
                  </a:solidFill>
                </a:rPr>
                <a:t>%</a:t>
              </a:r>
              <a:endParaRPr lang="el-GR" b="1" i="1" dirty="0">
                <a:solidFill>
                  <a:prstClr val="black"/>
                </a:solidFill>
              </a:endParaRPr>
            </a:p>
          </p:txBody>
        </p:sp>
        <p:sp>
          <p:nvSpPr>
            <p:cNvPr id="14" name="Στρογγυλεμένο ορθογώνιο 13"/>
            <p:cNvSpPr/>
            <p:nvPr/>
          </p:nvSpPr>
          <p:spPr>
            <a:xfrm>
              <a:off x="5335525" y="3429000"/>
              <a:ext cx="3054100" cy="398197"/>
            </a:xfrm>
            <a:prstGeom prst="roundRect">
              <a:avLst/>
            </a:prstGeom>
            <a:gradFill>
              <a:gsLst>
                <a:gs pos="0">
                  <a:srgbClr val="FFFF66"/>
                </a:gs>
                <a:gs pos="100000">
                  <a:srgbClr val="FFCC00"/>
                </a:gs>
              </a:gsLst>
              <a:lin ang="2700000" scaled="1"/>
            </a:gradFill>
            <a:scene3d>
              <a:camera prst="orthographicFront"/>
              <a:lightRig rig="threePt" dir="t"/>
            </a:scene3d>
            <a:sp3d extrusionH="76200" contourW="12700">
              <a:bevelT/>
              <a:extrusionClr>
                <a:srgbClr val="92D050"/>
              </a:extrusionClr>
              <a:contourClr>
                <a:schemeClr val="accent3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l-GR" b="1" i="1" dirty="0">
                  <a:solidFill>
                    <a:prstClr val="black"/>
                  </a:solidFill>
                </a:rPr>
                <a:t>92,4</a:t>
              </a:r>
              <a:r>
                <a:rPr lang="en-US" b="1" i="1" dirty="0">
                  <a:solidFill>
                    <a:prstClr val="black"/>
                  </a:solidFill>
                </a:rPr>
                <a:t>%</a:t>
              </a:r>
              <a:endParaRPr lang="el-GR" b="1" i="1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6868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sp>
        <p:nvSpPr>
          <p:cNvPr id="36870" name="AutoShape 8"/>
          <p:cNvSpPr>
            <a:spLocks noChangeArrowheads="1"/>
          </p:cNvSpPr>
          <p:nvPr/>
        </p:nvSpPr>
        <p:spPr bwMode="auto">
          <a:xfrm>
            <a:off x="296863" y="1443038"/>
            <a:ext cx="5191125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CC990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00"/>
            </a:extrusionClr>
            <a:contourClr>
              <a:srgbClr val="FFFF66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i="1">
                <a:solidFill>
                  <a:srgbClr val="000066"/>
                </a:solidFill>
                <a:latin typeface="Arial" panose="020B0604020202020204" pitchFamily="34" charset="0"/>
              </a:rPr>
              <a:t> Χαρακτηριστικά ΣΝ – Εργασία σε ΑΟ</a:t>
            </a:r>
          </a:p>
        </p:txBody>
      </p:sp>
      <p:pic>
        <p:nvPicPr>
          <p:cNvPr id="16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Αποτελέσματα</a:t>
            </a:r>
          </a:p>
        </p:txBody>
      </p:sp>
      <p:sp>
        <p:nvSpPr>
          <p:cNvPr id="36873" name="TextBox 1"/>
          <p:cNvSpPr txBox="1">
            <a:spLocks noChangeArrowheads="1"/>
          </p:cNvSpPr>
          <p:nvPr/>
        </p:nvSpPr>
        <p:spPr bwMode="auto">
          <a:xfrm>
            <a:off x="282575" y="2135188"/>
            <a:ext cx="2595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 sz="2000" b="1" i="1">
                <a:solidFill>
                  <a:srgbClr val="FFFF00"/>
                </a:solidFill>
              </a:rPr>
              <a:t>EQ vs IQ</a:t>
            </a:r>
            <a:endParaRPr lang="el-GR" altLang="el-GR" sz="2000" b="1" i="1">
              <a:solidFill>
                <a:srgbClr val="FFFF00"/>
              </a:solidFill>
            </a:endParaRPr>
          </a:p>
        </p:txBody>
      </p:sp>
      <p:graphicFrame>
        <p:nvGraphicFramePr>
          <p:cNvPr id="17" name="Γράφημα 16"/>
          <p:cNvGraphicFramePr>
            <a:graphicFrameLocks/>
          </p:cNvGraphicFramePr>
          <p:nvPr/>
        </p:nvGraphicFramePr>
        <p:xfrm>
          <a:off x="1823310" y="2057399"/>
          <a:ext cx="7024430" cy="4152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Ομάδα 2"/>
          <p:cNvGrpSpPr>
            <a:grpSpLocks/>
          </p:cNvGrpSpPr>
          <p:nvPr/>
        </p:nvGrpSpPr>
        <p:grpSpPr bwMode="auto">
          <a:xfrm>
            <a:off x="3038475" y="5064125"/>
            <a:ext cx="5075238" cy="396875"/>
            <a:chOff x="3038796" y="5063452"/>
            <a:chExt cx="5075625" cy="398197"/>
          </a:xfrm>
        </p:grpSpPr>
        <p:sp>
          <p:nvSpPr>
            <p:cNvPr id="14" name="Στρογγυλεμένο ορθογώνιο 13"/>
            <p:cNvSpPr/>
            <p:nvPr/>
          </p:nvSpPr>
          <p:spPr>
            <a:xfrm>
              <a:off x="5183188" y="5063452"/>
              <a:ext cx="2931233" cy="398197"/>
            </a:xfrm>
            <a:prstGeom prst="roundRect">
              <a:avLst/>
            </a:prstGeom>
            <a:gradFill>
              <a:gsLst>
                <a:gs pos="0">
                  <a:srgbClr val="FFFF66"/>
                </a:gs>
                <a:gs pos="100000">
                  <a:srgbClr val="FFCC00"/>
                </a:gs>
              </a:gsLst>
              <a:lin ang="2700000" scaled="1"/>
            </a:gradFill>
            <a:scene3d>
              <a:camera prst="orthographicFront"/>
              <a:lightRig rig="threePt" dir="t"/>
            </a:scene3d>
            <a:sp3d extrusionH="76200" contourW="12700">
              <a:bevelT/>
              <a:extrusionClr>
                <a:srgbClr val="92D050"/>
              </a:extrusionClr>
              <a:contourClr>
                <a:schemeClr val="accent3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i="1" dirty="0">
                  <a:solidFill>
                    <a:prstClr val="black"/>
                  </a:solidFill>
                </a:rPr>
                <a:t>73</a:t>
              </a:r>
              <a:r>
                <a:rPr lang="el-GR" b="1" i="1" dirty="0">
                  <a:solidFill>
                    <a:prstClr val="black"/>
                  </a:solidFill>
                </a:rPr>
                <a:t>,</a:t>
              </a:r>
              <a:r>
                <a:rPr lang="en-US" b="1" i="1" dirty="0">
                  <a:solidFill>
                    <a:prstClr val="black"/>
                  </a:solidFill>
                </a:rPr>
                <a:t>6%</a:t>
              </a:r>
              <a:endParaRPr lang="el-GR" b="1" i="1" dirty="0">
                <a:solidFill>
                  <a:prstClr val="black"/>
                </a:solidFill>
              </a:endParaRPr>
            </a:p>
          </p:txBody>
        </p:sp>
        <p:sp>
          <p:nvSpPr>
            <p:cNvPr id="15" name="Στρογγυλεμένο ορθογώνιο 14"/>
            <p:cNvSpPr/>
            <p:nvPr/>
          </p:nvSpPr>
          <p:spPr>
            <a:xfrm>
              <a:off x="3038796" y="5063452"/>
              <a:ext cx="1374345" cy="398197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1"/>
            </a:gradFill>
            <a:scene3d>
              <a:camera prst="orthographicFront"/>
              <a:lightRig rig="threePt" dir="t"/>
            </a:scene3d>
            <a:sp3d extrusionH="76200" contourW="12700">
              <a:bevelT/>
              <a:extrusionClr>
                <a:srgbClr val="92D050"/>
              </a:extrusionClr>
              <a:contourClr>
                <a:schemeClr val="accent3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i="1" dirty="0">
                  <a:solidFill>
                    <a:prstClr val="black"/>
                  </a:solidFill>
                </a:rPr>
                <a:t>26</a:t>
              </a:r>
              <a:r>
                <a:rPr lang="el-GR" b="1" i="1" dirty="0">
                  <a:solidFill>
                    <a:prstClr val="black"/>
                  </a:solidFill>
                </a:rPr>
                <a:t>,</a:t>
              </a:r>
              <a:r>
                <a:rPr lang="en-US" b="1" i="1" dirty="0">
                  <a:solidFill>
                    <a:prstClr val="black"/>
                  </a:solidFill>
                </a:rPr>
                <a:t>4%</a:t>
              </a:r>
              <a:endParaRPr lang="el-GR" b="1" i="1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AutoShape 7"/>
          <p:cNvSpPr>
            <a:spLocks noChangeArrowheads="1"/>
          </p:cNvSpPr>
          <p:nvPr/>
        </p:nvSpPr>
        <p:spPr bwMode="auto">
          <a:xfrm>
            <a:off x="1841500" y="1077913"/>
            <a:ext cx="6872288" cy="684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rgbClr val="FFE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Σκοπός</a:t>
            </a:r>
          </a:p>
        </p:txBody>
      </p:sp>
      <p:sp>
        <p:nvSpPr>
          <p:cNvPr id="37892" name="AutoShape 8"/>
          <p:cNvSpPr>
            <a:spLocks noChangeArrowheads="1"/>
          </p:cNvSpPr>
          <p:nvPr/>
        </p:nvSpPr>
        <p:spPr bwMode="auto">
          <a:xfrm>
            <a:off x="1819275" y="3246438"/>
            <a:ext cx="6872288" cy="684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rgbClr val="FFE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Περιγραφή Έρευνας</a:t>
            </a:r>
          </a:p>
        </p:txBody>
      </p:sp>
      <p:sp>
        <p:nvSpPr>
          <p:cNvPr id="37893" name="AutoShape 9"/>
          <p:cNvSpPr>
            <a:spLocks noChangeArrowheads="1"/>
          </p:cNvSpPr>
          <p:nvPr/>
        </p:nvSpPr>
        <p:spPr bwMode="auto">
          <a:xfrm>
            <a:off x="1819275" y="4340225"/>
            <a:ext cx="6872288" cy="6842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rgbClr val="FFE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Αποτελέσματα</a:t>
            </a:r>
          </a:p>
        </p:txBody>
      </p:sp>
      <p:grpSp>
        <p:nvGrpSpPr>
          <p:cNvPr id="37894" name="Group 10"/>
          <p:cNvGrpSpPr>
            <a:grpSpLocks/>
          </p:cNvGrpSpPr>
          <p:nvPr/>
        </p:nvGrpSpPr>
        <p:grpSpPr bwMode="auto">
          <a:xfrm>
            <a:off x="0" y="6330950"/>
            <a:ext cx="9144000" cy="527050"/>
            <a:chOff x="0" y="3988"/>
            <a:chExt cx="5760" cy="332"/>
          </a:xfrm>
        </p:grpSpPr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0" y="3988"/>
              <a:ext cx="5760" cy="332"/>
            </a:xfrm>
            <a:prstGeom prst="rect">
              <a:avLst/>
            </a:prstGeom>
            <a:solidFill>
              <a:srgbClr val="00172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00" name="Text Box 12"/>
            <p:cNvSpPr txBox="1">
              <a:spLocks noChangeArrowheads="1"/>
            </p:cNvSpPr>
            <p:nvPr/>
          </p:nvSpPr>
          <p:spPr bwMode="auto">
            <a:xfrm>
              <a:off x="394" y="4042"/>
              <a:ext cx="413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50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  <a:r>
                <a:rPr lang="el-GR" altLang="el-GR" sz="1500" baseline="30000">
                  <a:solidFill>
                    <a:srgbClr val="FFFFFF"/>
                  </a:solidFill>
                  <a:latin typeface="Arial" panose="020B0604020202020204" pitchFamily="34" charset="0"/>
                </a:rPr>
                <a:t>ο</a:t>
              </a:r>
              <a:r>
                <a:rPr lang="el-GR" altLang="el-GR" sz="1500">
                  <a:solidFill>
                    <a:srgbClr val="FFFFFF"/>
                  </a:solidFill>
                  <a:latin typeface="Arial" panose="020B0604020202020204" pitchFamily="34" charset="0"/>
                </a:rPr>
                <a:t> Αεροπορικό Συνέδριο</a:t>
              </a:r>
              <a:r>
                <a:rPr lang="en-US" altLang="el-GR" sz="1500">
                  <a:solidFill>
                    <a:srgbClr val="FFFFFF"/>
                  </a:solidFill>
                  <a:latin typeface="Arial" panose="020B0604020202020204" pitchFamily="34" charset="0"/>
                </a:rPr>
                <a:t>:</a:t>
              </a:r>
              <a:r>
                <a:rPr lang="el-GR" altLang="el-GR" sz="1300">
                  <a:solidFill>
                    <a:srgbClr val="FFFFFF"/>
                  </a:solidFill>
                  <a:latin typeface="Arial" panose="020B0604020202020204" pitchFamily="34" charset="0"/>
                </a:rPr>
                <a:t>Οι Αερομεταφορές του Σήμερα και του Αύριο</a:t>
              </a:r>
            </a:p>
          </p:txBody>
        </p:sp>
      </p:grpSp>
      <p:pic>
        <p:nvPicPr>
          <p:cNvPr id="37895" name="Picture 13" descr="HAS Logo 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AutoShape 6"/>
          <p:cNvSpPr>
            <a:spLocks noChangeArrowheads="1"/>
          </p:cNvSpPr>
          <p:nvPr/>
        </p:nvSpPr>
        <p:spPr bwMode="auto">
          <a:xfrm>
            <a:off x="1841500" y="2171700"/>
            <a:ext cx="6872288" cy="682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rgbClr val="FFE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Συναισθηματική Νοημοσύνη </a:t>
            </a:r>
          </a:p>
        </p:txBody>
      </p:sp>
      <p:pic>
        <p:nvPicPr>
          <p:cNvPr id="12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0640"/>
            <a:ext cx="1517901" cy="141515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8" name="AutoShape 3"/>
          <p:cNvSpPr>
            <a:spLocks noChangeArrowheads="1"/>
          </p:cNvSpPr>
          <p:nvPr/>
        </p:nvSpPr>
        <p:spPr bwMode="auto">
          <a:xfrm>
            <a:off x="1819275" y="5416550"/>
            <a:ext cx="6872288" cy="6842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0033"/>
              </a:gs>
              <a:gs pos="100000">
                <a:srgbClr val="DFAEB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0033"/>
            </a:extrusionClr>
            <a:contourClr>
              <a:srgbClr val="9900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600" b="1" i="1">
                <a:solidFill>
                  <a:srgbClr val="FFFFFF"/>
                </a:solidFill>
                <a:latin typeface="Arial" panose="020B0604020202020204" pitchFamily="34" charset="0"/>
              </a:rPr>
              <a:t>Συμπεράσματα - Εισηγήσεις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660033"/>
                </a:solidFill>
                <a:latin typeface="Arial" panose="020B0604020202020204" pitchFamily="34" charset="0"/>
              </a:rPr>
              <a:t>Συμπεράσματα</a:t>
            </a: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 - Εισηγήσεις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</a:endParaRPr>
          </a:p>
        </p:txBody>
      </p:sp>
      <p:pic>
        <p:nvPicPr>
          <p:cNvPr id="38917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chemeClr val="bg1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chemeClr val="bg1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chemeClr val="bg1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523875" y="1597025"/>
            <a:ext cx="7916863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900" i="1">
                <a:solidFill>
                  <a:srgbClr val="000066"/>
                </a:solidFill>
                <a:latin typeface="Arial" panose="020B0604020202020204" pitchFamily="34" charset="0"/>
              </a:rPr>
              <a:t>Υψηλό Μορφωτικό Επίπεδο των Στελεχών του Οργανισμού.</a:t>
            </a:r>
          </a:p>
        </p:txBody>
      </p:sp>
      <p:pic>
        <p:nvPicPr>
          <p:cNvPr id="8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660033"/>
                </a:solidFill>
                <a:latin typeface="Arial" panose="020B0604020202020204" pitchFamily="34" charset="0"/>
              </a:rPr>
              <a:t>Συμπεράσματα</a:t>
            </a: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 - Εισηγήσεις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9941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523875" y="1597025"/>
            <a:ext cx="7916863" cy="71913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50000"/>
            </a:schemeClr>
          </a:solidFill>
          <a:ln w="9525">
            <a:round/>
            <a:headEnd/>
            <a:tailEnd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900" i="1" dirty="0" smtClean="0">
                <a:solidFill>
                  <a:srgbClr val="000066"/>
                </a:solidFill>
              </a:rPr>
              <a:t>Υψηλό Μορφωτικό Επίπεδο των Στελεχών του Οργανισμού.</a:t>
            </a:r>
          </a:p>
        </p:txBody>
      </p:sp>
      <p:pic>
        <p:nvPicPr>
          <p:cNvPr id="8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5" name="AutoShape 7"/>
          <p:cNvSpPr>
            <a:spLocks noChangeArrowheads="1"/>
          </p:cNvSpPr>
          <p:nvPr/>
        </p:nvSpPr>
        <p:spPr bwMode="auto">
          <a:xfrm>
            <a:off x="517525" y="2709863"/>
            <a:ext cx="7916863" cy="719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900" i="1">
                <a:solidFill>
                  <a:srgbClr val="000066"/>
                </a:solidFill>
                <a:latin typeface="Arial" panose="020B0604020202020204" pitchFamily="34" charset="0"/>
              </a:rPr>
              <a:t>Κλίμακα </a:t>
            </a:r>
            <a:r>
              <a:rPr lang="en-US" altLang="el-GR" sz="1900" i="1">
                <a:solidFill>
                  <a:srgbClr val="000066"/>
                </a:solidFill>
                <a:latin typeface="Arial" panose="020B0604020202020204" pitchFamily="34" charset="0"/>
              </a:rPr>
              <a:t>WLEIS</a:t>
            </a:r>
            <a:r>
              <a:rPr lang="el-GR" altLang="el-GR" sz="1900" i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n-US" altLang="el-GR" sz="1900" i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900" i="1">
                <a:solidFill>
                  <a:srgbClr val="000066"/>
                </a:solidFill>
                <a:latin typeface="Arial" panose="020B0604020202020204" pitchFamily="34" charset="0"/>
              </a:rPr>
              <a:t>Άνδρες Παρουσιάζουν Καλύτερη Συνολική Εικόνα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660033"/>
                </a:solidFill>
                <a:latin typeface="Arial" panose="020B0604020202020204" pitchFamily="34" charset="0"/>
              </a:rPr>
              <a:t>Συμπεράσματα</a:t>
            </a: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 - Εισηγήσεις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0965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523875" y="1597025"/>
            <a:ext cx="7916863" cy="71913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50000"/>
            </a:schemeClr>
          </a:solidFill>
          <a:ln w="9525">
            <a:round/>
            <a:headEnd/>
            <a:tailEnd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900" i="1" dirty="0" smtClean="0">
                <a:solidFill>
                  <a:srgbClr val="000066"/>
                </a:solidFill>
              </a:rPr>
              <a:t>Υψηλό Μορφωτικό Επίπεδο των Στελεχών του Οργανισμού.</a:t>
            </a:r>
          </a:p>
        </p:txBody>
      </p:sp>
      <p:pic>
        <p:nvPicPr>
          <p:cNvPr id="8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17525" y="2709863"/>
            <a:ext cx="7916863" cy="719137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50000"/>
            </a:scheme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900" i="1" dirty="0" smtClean="0">
                <a:solidFill>
                  <a:srgbClr val="000066"/>
                </a:solidFill>
              </a:rPr>
              <a:t>Κλίμακα </a:t>
            </a:r>
            <a:r>
              <a:rPr lang="en-US" altLang="el-GR" sz="1900" i="1" dirty="0" smtClean="0">
                <a:solidFill>
                  <a:srgbClr val="000066"/>
                </a:solidFill>
              </a:rPr>
              <a:t>WLEIS</a:t>
            </a:r>
            <a:r>
              <a:rPr lang="el-GR" altLang="el-GR" sz="1900" i="1" dirty="0" smtClean="0">
                <a:solidFill>
                  <a:srgbClr val="000066"/>
                </a:solidFill>
              </a:rPr>
              <a:t>, </a:t>
            </a:r>
            <a:r>
              <a:rPr lang="en-US" altLang="el-GR" sz="1900" i="1" dirty="0" smtClean="0">
                <a:solidFill>
                  <a:srgbClr val="000066"/>
                </a:solidFill>
              </a:rPr>
              <a:t> </a:t>
            </a:r>
            <a:r>
              <a:rPr lang="el-GR" altLang="el-GR" sz="1900" i="1" dirty="0" smtClean="0">
                <a:solidFill>
                  <a:srgbClr val="000066"/>
                </a:solidFill>
              </a:rPr>
              <a:t>Άνδρες Παρουσιάζουν Καλύτερη Συνολική Εικόνα</a:t>
            </a:r>
          </a:p>
        </p:txBody>
      </p:sp>
      <p:sp>
        <p:nvSpPr>
          <p:cNvPr id="40970" name="AutoShape 7"/>
          <p:cNvSpPr>
            <a:spLocks noChangeArrowheads="1"/>
          </p:cNvSpPr>
          <p:nvPr/>
        </p:nvSpPr>
        <p:spPr bwMode="auto">
          <a:xfrm>
            <a:off x="554038" y="3829050"/>
            <a:ext cx="7916862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900" i="1">
                <a:solidFill>
                  <a:srgbClr val="000066"/>
                </a:solidFill>
                <a:latin typeface="Arial" panose="020B0604020202020204" pitchFamily="34" charset="0"/>
              </a:rPr>
              <a:t>Κλίμακα </a:t>
            </a:r>
            <a:r>
              <a:rPr lang="en-US" altLang="el-GR" sz="1900" i="1">
                <a:solidFill>
                  <a:srgbClr val="000066"/>
                </a:solidFill>
                <a:latin typeface="Arial" panose="020B0604020202020204" pitchFamily="34" charset="0"/>
              </a:rPr>
              <a:t>WLEIS</a:t>
            </a:r>
            <a:r>
              <a:rPr lang="el-GR" altLang="el-GR" sz="1900" i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n-US" altLang="el-GR" sz="1900" i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900" i="1">
                <a:solidFill>
                  <a:srgbClr val="000066"/>
                </a:solidFill>
                <a:latin typeface="Arial" panose="020B0604020202020204" pitchFamily="34" charset="0"/>
              </a:rPr>
              <a:t>Ηλικιακή Συσχέτιση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660033"/>
                </a:solidFill>
                <a:latin typeface="Arial" panose="020B0604020202020204" pitchFamily="34" charset="0"/>
              </a:rPr>
              <a:t>Συμπεράσματα</a:t>
            </a: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 - Εισηγήσεις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1989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523875" y="1597025"/>
            <a:ext cx="7916863" cy="71913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50000"/>
            </a:schemeClr>
          </a:solidFill>
          <a:ln w="9525">
            <a:round/>
            <a:headEnd/>
            <a:tailEnd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900" i="1" dirty="0" smtClean="0">
                <a:solidFill>
                  <a:srgbClr val="000066"/>
                </a:solidFill>
              </a:rPr>
              <a:t>Υψηλό Μορφωτικό Επίπεδο των Στελεχών του Οργανισμού.</a:t>
            </a:r>
          </a:p>
        </p:txBody>
      </p:sp>
      <p:pic>
        <p:nvPicPr>
          <p:cNvPr id="8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17525" y="2709863"/>
            <a:ext cx="7916863" cy="719137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50000"/>
            </a:scheme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900" i="1" dirty="0" smtClean="0">
                <a:solidFill>
                  <a:srgbClr val="000066"/>
                </a:solidFill>
              </a:rPr>
              <a:t>Κλίμακα </a:t>
            </a:r>
            <a:r>
              <a:rPr lang="en-US" altLang="el-GR" sz="1900" i="1" dirty="0" smtClean="0">
                <a:solidFill>
                  <a:srgbClr val="000066"/>
                </a:solidFill>
              </a:rPr>
              <a:t>WLEIS</a:t>
            </a:r>
            <a:r>
              <a:rPr lang="el-GR" altLang="el-GR" sz="1900" i="1" dirty="0" smtClean="0">
                <a:solidFill>
                  <a:srgbClr val="000066"/>
                </a:solidFill>
              </a:rPr>
              <a:t>, </a:t>
            </a:r>
            <a:r>
              <a:rPr lang="en-US" altLang="el-GR" sz="1900" i="1" dirty="0" smtClean="0">
                <a:solidFill>
                  <a:srgbClr val="000066"/>
                </a:solidFill>
              </a:rPr>
              <a:t> </a:t>
            </a:r>
            <a:r>
              <a:rPr lang="el-GR" altLang="el-GR" sz="1900" i="1" dirty="0" smtClean="0">
                <a:solidFill>
                  <a:srgbClr val="000066"/>
                </a:solidFill>
              </a:rPr>
              <a:t>Άνδρες Παρουσιάζουν Καλύτερη Συνολική Εικόνα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54038" y="3829050"/>
            <a:ext cx="7916862" cy="71913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50000"/>
            </a:scheme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chemeClr val="bg1">
                <a:lumMod val="95000"/>
              </a:schemeClr>
            </a:extrusionClr>
            <a:contourClr>
              <a:schemeClr val="bg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900" i="1" dirty="0" smtClean="0">
                <a:solidFill>
                  <a:srgbClr val="000066"/>
                </a:solidFill>
              </a:rPr>
              <a:t>Κλίμακα </a:t>
            </a:r>
            <a:r>
              <a:rPr lang="en-US" altLang="el-GR" sz="1900" i="1" dirty="0" smtClean="0">
                <a:solidFill>
                  <a:srgbClr val="000066"/>
                </a:solidFill>
              </a:rPr>
              <a:t>WLEIS</a:t>
            </a:r>
            <a:r>
              <a:rPr lang="el-GR" altLang="el-GR" sz="1900" i="1" dirty="0" smtClean="0">
                <a:solidFill>
                  <a:srgbClr val="000066"/>
                </a:solidFill>
              </a:rPr>
              <a:t>, </a:t>
            </a:r>
            <a:r>
              <a:rPr lang="en-US" altLang="el-GR" sz="1900" i="1" dirty="0" smtClean="0">
                <a:solidFill>
                  <a:srgbClr val="000066"/>
                </a:solidFill>
              </a:rPr>
              <a:t> </a:t>
            </a:r>
            <a:r>
              <a:rPr lang="el-GR" altLang="el-GR" sz="1900" i="1" dirty="0" smtClean="0">
                <a:solidFill>
                  <a:srgbClr val="000066"/>
                </a:solidFill>
              </a:rPr>
              <a:t>Ηλικιακή Συσχέτιση</a:t>
            </a:r>
          </a:p>
        </p:txBody>
      </p:sp>
      <p:sp>
        <p:nvSpPr>
          <p:cNvPr id="41995" name="AutoShape 7"/>
          <p:cNvSpPr>
            <a:spLocks noChangeArrowheads="1"/>
          </p:cNvSpPr>
          <p:nvPr/>
        </p:nvSpPr>
        <p:spPr bwMode="auto">
          <a:xfrm>
            <a:off x="503238" y="4941888"/>
            <a:ext cx="7916862" cy="719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900" i="1">
                <a:solidFill>
                  <a:srgbClr val="000066"/>
                </a:solidFill>
                <a:latin typeface="Arial" panose="020B0604020202020204" pitchFamily="34" charset="0"/>
              </a:rPr>
              <a:t>Κλίμακα </a:t>
            </a:r>
            <a:r>
              <a:rPr lang="en-US" altLang="el-GR" sz="1900" i="1">
                <a:solidFill>
                  <a:srgbClr val="000066"/>
                </a:solidFill>
                <a:latin typeface="Arial" panose="020B0604020202020204" pitchFamily="34" charset="0"/>
              </a:rPr>
              <a:t>WLEIS</a:t>
            </a:r>
            <a:r>
              <a:rPr lang="el-GR" altLang="el-GR" sz="1900" i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n-US" altLang="el-GR" sz="1900" i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900" i="1">
                <a:solidFill>
                  <a:srgbClr val="000066"/>
                </a:solidFill>
                <a:latin typeface="Arial" panose="020B0604020202020204" pitchFamily="34" charset="0"/>
              </a:rPr>
              <a:t>Συσχέτιση με την Οικογενειακή Κατάσταση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660033"/>
                </a:solidFill>
                <a:latin typeface="Arial" panose="020B0604020202020204" pitchFamily="34" charset="0"/>
              </a:rPr>
              <a:t>Συμπεράσματα</a:t>
            </a: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 - Εισηγήσεις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3013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523875" y="1597025"/>
            <a:ext cx="7916863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900" i="1">
                <a:solidFill>
                  <a:srgbClr val="000066"/>
                </a:solidFill>
                <a:latin typeface="Arial" panose="020B0604020202020204" pitchFamily="34" charset="0"/>
              </a:rPr>
              <a:t>Κλίμακα </a:t>
            </a:r>
            <a:r>
              <a:rPr lang="en-US" altLang="el-GR" sz="1900" i="1">
                <a:solidFill>
                  <a:srgbClr val="000066"/>
                </a:solidFill>
                <a:latin typeface="Arial" panose="020B0604020202020204" pitchFamily="34" charset="0"/>
              </a:rPr>
              <a:t>WLEIS, </a:t>
            </a:r>
            <a:r>
              <a:rPr lang="el-GR" altLang="el-GR" sz="1900" i="1">
                <a:solidFill>
                  <a:srgbClr val="000066"/>
                </a:solidFill>
                <a:latin typeface="Arial" panose="020B0604020202020204" pitchFamily="34" charset="0"/>
              </a:rPr>
              <a:t>Συσχέτιση με τα Χρόνια Προϋπηρεσίας.</a:t>
            </a:r>
          </a:p>
        </p:txBody>
      </p:sp>
      <p:pic>
        <p:nvPicPr>
          <p:cNvPr id="8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Σκοπός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173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pic>
        <p:nvPicPr>
          <p:cNvPr id="16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22"/>
          <p:cNvSpPr>
            <a:spLocks noChangeArrowheads="1"/>
          </p:cNvSpPr>
          <p:nvPr/>
        </p:nvSpPr>
        <p:spPr bwMode="auto">
          <a:xfrm>
            <a:off x="259580" y="1437381"/>
            <a:ext cx="7482545" cy="17202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>
                  <a:gamma/>
                  <a:tint val="38039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tint val="38039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635000"/>
          </a:effectLst>
          <a:scene3d>
            <a:camera prst="orthographicFront"/>
            <a:lightRig rig="threePt" dir="t"/>
          </a:scene3d>
          <a:sp3d>
            <a:bevelT w="228600"/>
            <a:bevelB w="158750"/>
            <a:contourClr>
              <a:srgbClr val="0070C0"/>
            </a:contourClr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l-GR" sz="2400" b="1" i="1" dirty="0">
                <a:solidFill>
                  <a:srgbClr val="660033"/>
                </a:solidFill>
              </a:rPr>
              <a:t>H </a:t>
            </a:r>
            <a:r>
              <a:rPr lang="el-GR" altLang="el-GR" sz="2400" b="1" i="1" dirty="0">
                <a:solidFill>
                  <a:srgbClr val="660033"/>
                </a:solidFill>
              </a:rPr>
              <a:t>αρχική χαρτογράφηση </a:t>
            </a:r>
          </a:p>
          <a:p>
            <a:pPr algn="ctr" eaLnBrk="1" hangingPunct="1">
              <a:defRPr/>
            </a:pPr>
            <a:r>
              <a:rPr lang="el-GR" altLang="el-GR" sz="2400" b="1" i="1" dirty="0">
                <a:solidFill>
                  <a:srgbClr val="660033"/>
                </a:solidFill>
              </a:rPr>
              <a:t>του επιπέδου </a:t>
            </a:r>
          </a:p>
          <a:p>
            <a:pPr algn="ctr" eaLnBrk="1" hangingPunct="1">
              <a:defRPr/>
            </a:pPr>
            <a:r>
              <a:rPr lang="el-GR" altLang="el-GR" sz="2400" b="1" i="1" dirty="0">
                <a:solidFill>
                  <a:srgbClr val="660033"/>
                </a:solidFill>
              </a:rPr>
              <a:t>της  Συναισθηματικής Νοημοσύνης (ΣΝ) </a:t>
            </a:r>
          </a:p>
          <a:p>
            <a:pPr algn="ctr" eaLnBrk="1" hangingPunct="1">
              <a:defRPr/>
            </a:pPr>
            <a:r>
              <a:rPr lang="el-GR" altLang="el-GR" sz="2400" b="1" i="1" dirty="0">
                <a:solidFill>
                  <a:srgbClr val="660033"/>
                </a:solidFill>
              </a:rPr>
              <a:t>ενός Αεροπορικού Οργανισμού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17650" y="3563938"/>
            <a:ext cx="732948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l-GR" altLang="el-GR" sz="2400" b="1" i="1">
                <a:solidFill>
                  <a:srgbClr val="FFFF00"/>
                </a:solidFill>
                <a:latin typeface="Arial" panose="020B0604020202020204" pitchFamily="34" charset="0"/>
              </a:rPr>
              <a:t>Επίπεδο Γνώσης Σχετικά με την ΣΝ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l-GR" altLang="el-GR" sz="2400" b="1" i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l-GR" altLang="el-GR" sz="2400" b="1" i="1">
                <a:solidFill>
                  <a:srgbClr val="FFFF00"/>
                </a:solidFill>
                <a:latin typeface="Arial" panose="020B0604020202020204" pitchFamily="34" charset="0"/>
              </a:rPr>
              <a:t>Απεικόνιση Χαρακτηριστικών ΣΝ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l-GR" altLang="el-GR" sz="2400" b="1" i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l-GR" altLang="el-GR" sz="2400" b="1" i="1">
                <a:solidFill>
                  <a:srgbClr val="FFFF00"/>
                </a:solidFill>
                <a:latin typeface="Arial" panose="020B0604020202020204" pitchFamily="34" charset="0"/>
              </a:rPr>
              <a:t>Σχέση ΣΝ με Εργασιακά Χαρακτηριστικά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660033"/>
                </a:solidFill>
                <a:latin typeface="Arial" panose="020B0604020202020204" pitchFamily="34" charset="0"/>
              </a:rPr>
              <a:t>Συμπεράσματα</a:t>
            </a: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 - Εισηγήσεις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4037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523875" y="1597025"/>
            <a:ext cx="7916863" cy="71913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50000"/>
            </a:scheme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900" i="1" dirty="0" smtClean="0">
                <a:solidFill>
                  <a:srgbClr val="000066"/>
                </a:solidFill>
              </a:rPr>
              <a:t>Κλίμακα </a:t>
            </a:r>
            <a:r>
              <a:rPr lang="en-US" altLang="el-GR" sz="1900" i="1" dirty="0" smtClean="0">
                <a:solidFill>
                  <a:srgbClr val="000066"/>
                </a:solidFill>
              </a:rPr>
              <a:t>WLEIS, </a:t>
            </a:r>
            <a:r>
              <a:rPr lang="el-GR" altLang="el-GR" sz="1900" i="1" dirty="0" smtClean="0">
                <a:solidFill>
                  <a:srgbClr val="000066"/>
                </a:solidFill>
              </a:rPr>
              <a:t>Συσχέτιση με τα Χρόνια Προϋπηρεσίας.</a:t>
            </a:r>
          </a:p>
        </p:txBody>
      </p:sp>
      <p:pic>
        <p:nvPicPr>
          <p:cNvPr id="8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1" name="AutoShape 7"/>
          <p:cNvSpPr>
            <a:spLocks noChangeArrowheads="1"/>
          </p:cNvSpPr>
          <p:nvPr/>
        </p:nvSpPr>
        <p:spPr bwMode="auto">
          <a:xfrm>
            <a:off x="523875" y="2743200"/>
            <a:ext cx="7916863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900" i="1">
                <a:solidFill>
                  <a:srgbClr val="000066"/>
                </a:solidFill>
                <a:latin typeface="Arial" panose="020B0604020202020204" pitchFamily="34" charset="0"/>
              </a:rPr>
              <a:t>Κλίμακα </a:t>
            </a:r>
            <a:r>
              <a:rPr lang="en-US" altLang="el-GR" sz="1900" i="1">
                <a:solidFill>
                  <a:srgbClr val="000066"/>
                </a:solidFill>
                <a:latin typeface="Arial" panose="020B0604020202020204" pitchFamily="34" charset="0"/>
              </a:rPr>
              <a:t>WLEIS, </a:t>
            </a:r>
            <a:r>
              <a:rPr lang="el-GR" altLang="el-GR" sz="1900" i="1">
                <a:solidFill>
                  <a:srgbClr val="000066"/>
                </a:solidFill>
                <a:latin typeface="Arial" panose="020B0604020202020204" pitchFamily="34" charset="0"/>
              </a:rPr>
              <a:t>Δεν Υπάρχει Συσχέτιση με το Μορφωτικό Επίπεδο.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660033"/>
                </a:solidFill>
                <a:latin typeface="Arial" panose="020B0604020202020204" pitchFamily="34" charset="0"/>
              </a:rPr>
              <a:t>Συμπεράσματα</a:t>
            </a: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 - Εισηγήσεις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5061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523875" y="1597025"/>
            <a:ext cx="7916863" cy="71913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50000"/>
            </a:scheme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900" i="1" dirty="0" smtClean="0">
                <a:solidFill>
                  <a:srgbClr val="000066"/>
                </a:solidFill>
              </a:rPr>
              <a:t>Κλίμακα </a:t>
            </a:r>
            <a:r>
              <a:rPr lang="en-US" altLang="el-GR" sz="1900" i="1" dirty="0" smtClean="0">
                <a:solidFill>
                  <a:srgbClr val="000066"/>
                </a:solidFill>
              </a:rPr>
              <a:t>WLEIS, </a:t>
            </a:r>
            <a:r>
              <a:rPr lang="el-GR" altLang="el-GR" sz="1900" i="1" dirty="0" smtClean="0">
                <a:solidFill>
                  <a:srgbClr val="000066"/>
                </a:solidFill>
              </a:rPr>
              <a:t>Συσχέτιση με τα Χρόνια Προϋπηρεσίας.</a:t>
            </a:r>
          </a:p>
        </p:txBody>
      </p:sp>
      <p:pic>
        <p:nvPicPr>
          <p:cNvPr id="8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23875" y="2743200"/>
            <a:ext cx="7916863" cy="71913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50000"/>
            </a:scheme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900" i="1" dirty="0" smtClean="0">
                <a:solidFill>
                  <a:srgbClr val="000066"/>
                </a:solidFill>
              </a:rPr>
              <a:t>Κλίμακα </a:t>
            </a:r>
            <a:r>
              <a:rPr lang="en-US" altLang="el-GR" sz="1900" i="1" dirty="0" smtClean="0">
                <a:solidFill>
                  <a:srgbClr val="000066"/>
                </a:solidFill>
              </a:rPr>
              <a:t>WLEIS, </a:t>
            </a:r>
            <a:r>
              <a:rPr lang="el-GR" altLang="el-GR" sz="1900" i="1" dirty="0" smtClean="0">
                <a:solidFill>
                  <a:srgbClr val="000066"/>
                </a:solidFill>
              </a:rPr>
              <a:t>Δεν Υπάρχει Συσχέτιση με το Μορφωτικό Επίπεδο.</a:t>
            </a:r>
          </a:p>
        </p:txBody>
      </p:sp>
      <p:sp>
        <p:nvSpPr>
          <p:cNvPr id="45066" name="AutoShape 7"/>
          <p:cNvSpPr>
            <a:spLocks noChangeArrowheads="1"/>
          </p:cNvSpPr>
          <p:nvPr/>
        </p:nvSpPr>
        <p:spPr bwMode="auto">
          <a:xfrm>
            <a:off x="523875" y="3889375"/>
            <a:ext cx="7916863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900" i="1">
                <a:solidFill>
                  <a:srgbClr val="000066"/>
                </a:solidFill>
                <a:latin typeface="Arial" panose="020B0604020202020204" pitchFamily="34" charset="0"/>
              </a:rPr>
              <a:t>Ασαφή Αποτελέσματα Γνώσης - Επιπέδου Συναισθηματικής Νοημοσύνης.</a:t>
            </a:r>
          </a:p>
        </p:txBody>
      </p:sp>
      <p:graphicFrame>
        <p:nvGraphicFramePr>
          <p:cNvPr id="14" name="Γράφημα 13"/>
          <p:cNvGraphicFramePr>
            <a:graphicFrameLocks/>
          </p:cNvGraphicFramePr>
          <p:nvPr/>
        </p:nvGraphicFramePr>
        <p:xfrm>
          <a:off x="-72648" y="4561503"/>
          <a:ext cx="3129034" cy="1708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Γράφημα 14"/>
          <p:cNvGraphicFramePr>
            <a:graphicFrameLocks/>
          </p:cNvGraphicFramePr>
          <p:nvPr/>
        </p:nvGraphicFramePr>
        <p:xfrm>
          <a:off x="2897963" y="4561503"/>
          <a:ext cx="3348074" cy="1750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Γράφημα 15"/>
          <p:cNvGraphicFramePr>
            <a:graphicFrameLocks/>
          </p:cNvGraphicFramePr>
          <p:nvPr/>
        </p:nvGraphicFramePr>
        <p:xfrm>
          <a:off x="5975126" y="4548336"/>
          <a:ext cx="3224876" cy="1736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660033"/>
                </a:solidFill>
                <a:latin typeface="Arial" panose="020B0604020202020204" pitchFamily="34" charset="0"/>
              </a:rPr>
              <a:t>Συμπεράσματα</a:t>
            </a: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 - Εισηγήσεις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6085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523875" y="1597025"/>
            <a:ext cx="7916863" cy="71913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50000"/>
            </a:scheme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900" i="1" dirty="0" smtClean="0">
                <a:solidFill>
                  <a:srgbClr val="000066"/>
                </a:solidFill>
              </a:rPr>
              <a:t>Κλίμακα </a:t>
            </a:r>
            <a:r>
              <a:rPr lang="en-US" altLang="el-GR" sz="1900" i="1" dirty="0" smtClean="0">
                <a:solidFill>
                  <a:srgbClr val="000066"/>
                </a:solidFill>
              </a:rPr>
              <a:t>WLEIS, </a:t>
            </a:r>
            <a:r>
              <a:rPr lang="el-GR" altLang="el-GR" sz="1900" i="1" dirty="0" smtClean="0">
                <a:solidFill>
                  <a:srgbClr val="000066"/>
                </a:solidFill>
              </a:rPr>
              <a:t>Συσχέτιση με τα Χρόνια Προϋπηρεσίας.</a:t>
            </a:r>
          </a:p>
        </p:txBody>
      </p:sp>
      <p:pic>
        <p:nvPicPr>
          <p:cNvPr id="8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23875" y="2743200"/>
            <a:ext cx="7916863" cy="71913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50000"/>
            </a:scheme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900" i="1" dirty="0" smtClean="0">
                <a:solidFill>
                  <a:srgbClr val="000066"/>
                </a:solidFill>
              </a:rPr>
              <a:t>Κλίμακα </a:t>
            </a:r>
            <a:r>
              <a:rPr lang="en-US" altLang="el-GR" sz="1900" i="1" dirty="0" smtClean="0">
                <a:solidFill>
                  <a:srgbClr val="000066"/>
                </a:solidFill>
              </a:rPr>
              <a:t>WLEIS, </a:t>
            </a:r>
            <a:r>
              <a:rPr lang="el-GR" altLang="el-GR" sz="1900" i="1" dirty="0" smtClean="0">
                <a:solidFill>
                  <a:srgbClr val="000066"/>
                </a:solidFill>
              </a:rPr>
              <a:t>Δεν Υπάρχει Συσχέτιση με το Μορφωτικό Επίπεδο.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23875" y="3889375"/>
            <a:ext cx="7916863" cy="71913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50000"/>
            </a:scheme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1900" i="1" dirty="0" smtClean="0">
                <a:solidFill>
                  <a:srgbClr val="000066"/>
                </a:solidFill>
              </a:rPr>
              <a:t>Ασαφή Αποτελέσματα Γνώσης - Επιπέδου Συναισθηματικής Νοημοσύνης.</a:t>
            </a:r>
          </a:p>
        </p:txBody>
      </p:sp>
      <p:sp>
        <p:nvSpPr>
          <p:cNvPr id="46091" name="AutoShape 7"/>
          <p:cNvSpPr>
            <a:spLocks noChangeArrowheads="1"/>
          </p:cNvSpPr>
          <p:nvPr/>
        </p:nvSpPr>
        <p:spPr bwMode="auto">
          <a:xfrm>
            <a:off x="523875" y="5037138"/>
            <a:ext cx="7916863" cy="719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900" i="1">
                <a:solidFill>
                  <a:srgbClr val="000066"/>
                </a:solidFill>
                <a:latin typeface="Arial" panose="020B0604020202020204" pitchFamily="34" charset="0"/>
              </a:rPr>
              <a:t>Πολύ Σημαντική Συσχέτιση ΣΝ και Εργασίας σε ΑΟ.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660033"/>
                </a:solidFill>
                <a:latin typeface="Arial" panose="020B0604020202020204" pitchFamily="34" charset="0"/>
              </a:rPr>
              <a:t>Συμπεράσματα</a:t>
            </a: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 - Εισηγήσεις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7109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>
            <a:off x="523875" y="1597025"/>
            <a:ext cx="7916863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900" i="1">
                <a:solidFill>
                  <a:srgbClr val="000066"/>
                </a:solidFill>
                <a:latin typeface="Arial" panose="020B0604020202020204" pitchFamily="34" charset="0"/>
              </a:rPr>
              <a:t>Σημαντικότητα </a:t>
            </a:r>
            <a:r>
              <a:rPr lang="en-US" altLang="el-GR" sz="1900" i="1">
                <a:solidFill>
                  <a:srgbClr val="000066"/>
                </a:solidFill>
                <a:latin typeface="Arial" panose="020B0604020202020204" pitchFamily="34" charset="0"/>
              </a:rPr>
              <a:t>EQ vs IQ </a:t>
            </a:r>
            <a:r>
              <a:rPr lang="el-GR" altLang="el-GR" sz="1900" i="1">
                <a:solidFill>
                  <a:srgbClr val="000066"/>
                </a:solidFill>
                <a:latin typeface="Arial" panose="020B0604020202020204" pitchFamily="34" charset="0"/>
              </a:rPr>
              <a:t>σε Εργασία σε Αεροπορικό Οργανισμό </a:t>
            </a:r>
          </a:p>
        </p:txBody>
      </p:sp>
      <p:pic>
        <p:nvPicPr>
          <p:cNvPr id="8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Συμπεράσματα - </a:t>
            </a:r>
            <a:r>
              <a:rPr lang="el-GR" altLang="el-GR" sz="2400" b="1" i="1">
                <a:solidFill>
                  <a:srgbClr val="660033"/>
                </a:solidFill>
                <a:latin typeface="Arial" panose="020B0604020202020204" pitchFamily="34" charset="0"/>
              </a:rPr>
              <a:t>Εισηγήσεις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</a:endParaRPr>
          </a:p>
        </p:txBody>
      </p:sp>
      <p:pic>
        <p:nvPicPr>
          <p:cNvPr id="48133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chemeClr val="bg1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chemeClr val="bg1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chemeClr val="bg1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525463" y="1597025"/>
            <a:ext cx="8093075" cy="701675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DA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l-GR" altLang="el-GR" sz="2000">
                <a:solidFill>
                  <a:srgbClr val="660033"/>
                </a:solidFill>
                <a:latin typeface="Arial" panose="020B0604020202020204" pitchFamily="34" charset="0"/>
              </a:rPr>
              <a:t>  Εκπόνηση Εστιασμένων Μελετών Συσχέτισης ΣΝ με Τομείς Ενδιαφέροντος Αεροπορικού Οργανισμού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525463" y="4040188"/>
            <a:ext cx="8093075" cy="701675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DA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l-GR" altLang="el-GR" sz="2000">
                <a:solidFill>
                  <a:srgbClr val="660033"/>
                </a:solidFill>
                <a:latin typeface="Arial" panose="020B0604020202020204" pitchFamily="34" charset="0"/>
              </a:rPr>
              <a:t>  </a:t>
            </a:r>
            <a:r>
              <a:rPr lang="el-GR" altLang="el-GR" sz="2000" i="1">
                <a:solidFill>
                  <a:srgbClr val="660033"/>
                </a:solidFill>
                <a:latin typeface="Arial" panose="020B0604020202020204" pitchFamily="34" charset="0"/>
              </a:rPr>
              <a:t>Προσπάθεια Συσχέτισης με Ποσοτικά Χαρακτηριστικά </a:t>
            </a:r>
            <a:endParaRPr lang="el-GR" altLang="el-GR" sz="2000">
              <a:solidFill>
                <a:srgbClr val="660033"/>
              </a:solidFill>
              <a:latin typeface="Arial" panose="020B0604020202020204" pitchFamily="34" charset="0"/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525463" y="5180013"/>
            <a:ext cx="8093075" cy="738187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DA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l-GR" altLang="el-GR" sz="2100">
                <a:solidFill>
                  <a:srgbClr val="660033"/>
                </a:solidFill>
                <a:latin typeface="Arial" panose="020B0604020202020204" pitchFamily="34" charset="0"/>
              </a:rPr>
              <a:t>  Ε</a:t>
            </a:r>
            <a:r>
              <a:rPr lang="el-GR" altLang="el-GR" sz="2100" i="1">
                <a:solidFill>
                  <a:srgbClr val="660033"/>
                </a:solidFill>
                <a:latin typeface="Arial" panose="020B0604020202020204" pitchFamily="34" charset="0"/>
              </a:rPr>
              <a:t>κπόνηση Παρόμοιων Μελέτης και σε Άλλους Αεροπορικούς Οργανισμούς</a:t>
            </a:r>
            <a:endParaRPr lang="el-GR" altLang="el-GR" sz="2100">
              <a:solidFill>
                <a:srgbClr val="660033"/>
              </a:solidFill>
              <a:latin typeface="Arial" panose="020B0604020202020204" pitchFamily="34" charset="0"/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525463" y="2817813"/>
            <a:ext cx="8093075" cy="701675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DA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l-GR" altLang="el-GR" sz="2000">
                <a:solidFill>
                  <a:srgbClr val="660033"/>
                </a:solidFill>
                <a:latin typeface="Arial" panose="020B0604020202020204" pitchFamily="34" charset="0"/>
              </a:rPr>
              <a:t>  Συνεργασία με Εξειδικευμένους Φορείς Ψυχολογικής Έρευνας </a:t>
            </a:r>
            <a:r>
              <a:rPr lang="el-GR" altLang="el-GR" sz="2000" i="1">
                <a:solidFill>
                  <a:srgbClr val="660033"/>
                </a:solidFill>
                <a:latin typeface="Arial" panose="020B0604020202020204" pitchFamily="34" charset="0"/>
              </a:rPr>
              <a:t> </a:t>
            </a:r>
            <a:endParaRPr lang="el-GR" altLang="el-GR" sz="2000">
              <a:solidFill>
                <a:srgbClr val="660033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 animBg="1"/>
      <p:bldP spid="55304" grpId="0" animBg="1"/>
      <p:bldP spid="55305" grpId="0" animBg="1"/>
      <p:bldP spid="5530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2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985720"/>
            <a:ext cx="4275740" cy="213787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itle 1"/>
          <p:cNvSpPr>
            <a:spLocks noGrp="1"/>
          </p:cNvSpPr>
          <p:nvPr>
            <p:ph type="ctrTitle" idx="4294967295"/>
          </p:nvPr>
        </p:nvSpPr>
        <p:spPr>
          <a:xfrm>
            <a:off x="0" y="5413375"/>
            <a:ext cx="9144000" cy="9175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l-GR" altLang="el-GR" sz="1600" b="1" smtClean="0">
                <a:solidFill>
                  <a:srgbClr val="000066"/>
                </a:solidFill>
                <a:latin typeface="Arial" panose="020B0604020202020204" pitchFamily="34" charset="0"/>
              </a:rPr>
              <a:t>Παναγιώτης Σωτηριάδης</a:t>
            </a:r>
            <a:r>
              <a:rPr lang="en-US" altLang="el-GR" sz="1600" b="1" smtClean="0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600" b="1" smtClean="0">
                <a:solidFill>
                  <a:srgbClr val="000066"/>
                </a:solidFill>
                <a:latin typeface="Arial" panose="020B0604020202020204" pitchFamily="34" charset="0"/>
              </a:rPr>
              <a:t>Μηχανικός Αεροσκαφών,</a:t>
            </a:r>
            <a:r>
              <a:rPr lang="en-US" altLang="el-GR" sz="1600" b="1" smtClean="0">
                <a:solidFill>
                  <a:srgbClr val="000066"/>
                </a:solidFill>
                <a:latin typeface="Arial" panose="020B0604020202020204" pitchFamily="34" charset="0"/>
              </a:rPr>
              <a:t> E</a:t>
            </a:r>
            <a:r>
              <a:rPr lang="el-GR" altLang="el-GR" sz="1600" b="1" smtClean="0">
                <a:solidFill>
                  <a:srgbClr val="000066"/>
                </a:solidFill>
                <a:latin typeface="Arial" panose="020B0604020202020204" pitchFamily="34" charset="0"/>
              </a:rPr>
              <a:t>ργονόμος, </a:t>
            </a:r>
            <a:r>
              <a:rPr lang="en-US" altLang="el-GR" sz="1600" b="1" smtClean="0">
                <a:solidFill>
                  <a:srgbClr val="000066"/>
                </a:solidFill>
                <a:latin typeface="Arial" panose="020B0604020202020204" pitchFamily="34" charset="0"/>
              </a:rPr>
              <a:t>MSc, MBA Hons</a:t>
            </a:r>
            <a:r>
              <a:rPr lang="el-GR" altLang="el-GR" sz="1600" b="1" smtClean="0">
                <a:solidFill>
                  <a:srgbClr val="000066"/>
                </a:solidFill>
                <a:latin typeface="Arial" panose="020B0604020202020204" pitchFamily="34" charset="0"/>
              </a:rPr>
              <a:t/>
            </a:r>
            <a:br>
              <a:rPr lang="el-GR" altLang="el-GR" sz="1600" b="1" smtClean="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el-GR" altLang="el-GR" sz="1600" b="1" smtClean="0">
                <a:solidFill>
                  <a:srgbClr val="000066"/>
                </a:solidFill>
                <a:latin typeface="Arial" panose="020B0604020202020204" pitchFamily="34" charset="0"/>
              </a:rPr>
              <a:t>Πολεμική Αεροπορία</a:t>
            </a:r>
            <a:r>
              <a:rPr lang="en-US" altLang="el-GR" sz="1600" b="1" smtClean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600" smtClean="0">
                <a:solidFill>
                  <a:srgbClr val="000066"/>
                </a:solidFill>
                <a:latin typeface="Arial" panose="020B0604020202020204" pitchFamily="34" charset="0"/>
              </a:rPr>
              <a:t/>
            </a:r>
            <a:br>
              <a:rPr lang="el-GR" altLang="el-GR" sz="1600" smtClean="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el-GR" altLang="el-GR" sz="1600" smtClean="0">
                <a:solidFill>
                  <a:schemeClr val="bg1"/>
                </a:solidFill>
                <a:latin typeface="Arial" panose="020B0604020202020204" pitchFamily="34" charset="0"/>
              </a:rPr>
              <a:t>Ευάγγελος Πολίτης, τφ. Μηχανικός Τηλεπικοινωνιών, Σχολή Ικάρων  </a:t>
            </a:r>
            <a:r>
              <a:rPr lang="en-US" altLang="el-GR" sz="160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altLang="el-GR" sz="160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en-US" altLang="el-GR" sz="16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AutoShape 3"/>
          <p:cNvSpPr>
            <a:spLocks noChangeArrowheads="1"/>
          </p:cNvSpPr>
          <p:nvPr/>
        </p:nvSpPr>
        <p:spPr bwMode="auto">
          <a:xfrm>
            <a:off x="147169" y="215683"/>
            <a:ext cx="8849661" cy="12214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FFCC">
                  <a:alpha val="75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330200">
              <a:schemeClr val="tx2">
                <a:lumMod val="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l-GR" altLang="el-GR" sz="2200" b="1" i="1" spc="100" dirty="0">
              <a:solidFill>
                <a:srgbClr val="003366"/>
              </a:solidFill>
            </a:endParaRPr>
          </a:p>
          <a:p>
            <a:pPr algn="ctr" eaLnBrk="1" hangingPunct="1">
              <a:defRPr/>
            </a:pPr>
            <a:r>
              <a:rPr lang="el-GR" altLang="el-GR" sz="2200" b="1" i="1" spc="100" dirty="0">
                <a:solidFill>
                  <a:srgbClr val="003366"/>
                </a:solidFill>
              </a:rPr>
              <a:t>Μελέτη </a:t>
            </a:r>
          </a:p>
          <a:p>
            <a:pPr algn="ctr" eaLnBrk="1" hangingPunct="1">
              <a:defRPr/>
            </a:pPr>
            <a:r>
              <a:rPr lang="el-GR" altLang="el-GR" sz="2200" b="1" i="1" spc="100" dirty="0">
                <a:solidFill>
                  <a:srgbClr val="003366"/>
                </a:solidFill>
              </a:rPr>
              <a:t>της Συναισθηματικής Νοημοσύνης</a:t>
            </a:r>
            <a:r>
              <a:rPr lang="en-US" altLang="el-GR" sz="2200" b="1" i="1" spc="100" dirty="0">
                <a:solidFill>
                  <a:srgbClr val="003366"/>
                </a:solidFill>
              </a:rPr>
              <a:t> </a:t>
            </a:r>
            <a:endParaRPr lang="el-GR" altLang="el-GR" sz="2200" b="1" i="1" spc="100" dirty="0">
              <a:solidFill>
                <a:srgbClr val="003366"/>
              </a:solidFill>
            </a:endParaRPr>
          </a:p>
          <a:p>
            <a:pPr algn="ctr" eaLnBrk="1" hangingPunct="1">
              <a:defRPr/>
            </a:pPr>
            <a:r>
              <a:rPr lang="el-GR" altLang="el-GR" sz="2200" b="1" i="1" spc="100" dirty="0">
                <a:solidFill>
                  <a:srgbClr val="003366"/>
                </a:solidFill>
              </a:rPr>
              <a:t>σε έναν Αεροπορικό Οργανισμό</a:t>
            </a:r>
            <a:endParaRPr lang="en-US" altLang="el-GR" sz="2200" b="1" i="1" spc="100" dirty="0">
              <a:solidFill>
                <a:srgbClr val="003366"/>
              </a:solidFill>
            </a:endParaRPr>
          </a:p>
          <a:p>
            <a:pPr algn="ctr" eaLnBrk="1" hangingPunct="1">
              <a:defRPr/>
            </a:pPr>
            <a:r>
              <a:rPr lang="el-GR" altLang="el-GR" sz="2200" b="1" i="1" spc="100" dirty="0">
                <a:solidFill>
                  <a:srgbClr val="003366"/>
                </a:solidFill>
              </a:rPr>
              <a:t> </a:t>
            </a:r>
            <a:endParaRPr lang="en-US" altLang="el-GR" sz="2200" b="1" i="1" spc="100" dirty="0">
              <a:solidFill>
                <a:srgbClr val="003366"/>
              </a:solidFill>
            </a:endParaRPr>
          </a:p>
        </p:txBody>
      </p:sp>
      <p:sp>
        <p:nvSpPr>
          <p:cNvPr id="49159" name="Rectangle 4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solidFill>
            <a:srgbClr val="115F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6020" name="Picture 4" descr="http://www.timothy-carter.com/wp-content/uploads/2013/01/ques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10" y="2422524"/>
            <a:ext cx="5344675" cy="26860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AutoShape 7"/>
          <p:cNvSpPr>
            <a:spLocks noChangeArrowheads="1"/>
          </p:cNvSpPr>
          <p:nvPr/>
        </p:nvSpPr>
        <p:spPr bwMode="auto">
          <a:xfrm>
            <a:off x="1841500" y="3219450"/>
            <a:ext cx="6872288" cy="6842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rgbClr val="FFE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Περιγραφή Έρευνας</a:t>
            </a:r>
          </a:p>
        </p:txBody>
      </p:sp>
      <p:sp>
        <p:nvSpPr>
          <p:cNvPr id="8196" name="AutoShape 8"/>
          <p:cNvSpPr>
            <a:spLocks noChangeArrowheads="1"/>
          </p:cNvSpPr>
          <p:nvPr/>
        </p:nvSpPr>
        <p:spPr bwMode="auto">
          <a:xfrm>
            <a:off x="1841500" y="4278313"/>
            <a:ext cx="6872288" cy="684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rgbClr val="FFE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Αποτελέσματα</a:t>
            </a:r>
          </a:p>
        </p:txBody>
      </p:sp>
      <p:sp>
        <p:nvSpPr>
          <p:cNvPr id="8197" name="AutoShape 9"/>
          <p:cNvSpPr>
            <a:spLocks noChangeArrowheads="1"/>
          </p:cNvSpPr>
          <p:nvPr/>
        </p:nvSpPr>
        <p:spPr bwMode="auto">
          <a:xfrm>
            <a:off x="1841500" y="5348288"/>
            <a:ext cx="6872288" cy="684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rgbClr val="FFE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Συμπεράσματα</a:t>
            </a:r>
            <a:r>
              <a:rPr lang="en-US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 - </a:t>
            </a:r>
            <a:r>
              <a:rPr lang="el-GR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Εισηγήσεις</a:t>
            </a:r>
          </a:p>
        </p:txBody>
      </p:sp>
      <p:grpSp>
        <p:nvGrpSpPr>
          <p:cNvPr id="8198" name="Group 10"/>
          <p:cNvGrpSpPr>
            <a:grpSpLocks/>
          </p:cNvGrpSpPr>
          <p:nvPr/>
        </p:nvGrpSpPr>
        <p:grpSpPr bwMode="auto">
          <a:xfrm>
            <a:off x="0" y="6330950"/>
            <a:ext cx="9144000" cy="527050"/>
            <a:chOff x="0" y="3988"/>
            <a:chExt cx="5760" cy="332"/>
          </a:xfrm>
        </p:grpSpPr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0" y="3988"/>
              <a:ext cx="5760" cy="332"/>
            </a:xfrm>
            <a:prstGeom prst="rect">
              <a:avLst/>
            </a:prstGeom>
            <a:solidFill>
              <a:srgbClr val="00172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4" name="Text Box 12"/>
            <p:cNvSpPr txBox="1">
              <a:spLocks noChangeArrowheads="1"/>
            </p:cNvSpPr>
            <p:nvPr/>
          </p:nvSpPr>
          <p:spPr bwMode="auto">
            <a:xfrm>
              <a:off x="394" y="4042"/>
              <a:ext cx="413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50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  <a:r>
                <a:rPr lang="el-GR" altLang="el-GR" sz="1500" baseline="30000">
                  <a:solidFill>
                    <a:srgbClr val="FFFFFF"/>
                  </a:solidFill>
                  <a:latin typeface="Arial" panose="020B0604020202020204" pitchFamily="34" charset="0"/>
                </a:rPr>
                <a:t>ο</a:t>
              </a:r>
              <a:r>
                <a:rPr lang="el-GR" altLang="el-GR" sz="1500">
                  <a:solidFill>
                    <a:srgbClr val="FFFFFF"/>
                  </a:solidFill>
                  <a:latin typeface="Arial" panose="020B0604020202020204" pitchFamily="34" charset="0"/>
                </a:rPr>
                <a:t> Αεροπορικό Συνέδριο</a:t>
              </a:r>
              <a:r>
                <a:rPr lang="en-US" altLang="el-GR" sz="1500">
                  <a:solidFill>
                    <a:srgbClr val="FFFFFF"/>
                  </a:solidFill>
                  <a:latin typeface="Arial" panose="020B0604020202020204" pitchFamily="34" charset="0"/>
                </a:rPr>
                <a:t>:</a:t>
              </a:r>
              <a:r>
                <a:rPr lang="el-GR" altLang="el-GR" sz="1300">
                  <a:solidFill>
                    <a:srgbClr val="FFFFFF"/>
                  </a:solidFill>
                  <a:latin typeface="Arial" panose="020B0604020202020204" pitchFamily="34" charset="0"/>
                </a:rPr>
                <a:t>Οι Αερομεταφορές του Σήμερα και του Αύριο</a:t>
              </a:r>
            </a:p>
          </p:txBody>
        </p:sp>
      </p:grpSp>
      <p:pic>
        <p:nvPicPr>
          <p:cNvPr id="8199" name="Picture 13" descr="HAS Logo 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AutoShape 6"/>
          <p:cNvSpPr>
            <a:spLocks noChangeArrowheads="1"/>
          </p:cNvSpPr>
          <p:nvPr/>
        </p:nvSpPr>
        <p:spPr bwMode="auto">
          <a:xfrm>
            <a:off x="1841500" y="1092200"/>
            <a:ext cx="6872288" cy="6842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rgbClr val="FFEFC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600" b="1" i="1">
                <a:solidFill>
                  <a:srgbClr val="000066"/>
                </a:solidFill>
                <a:latin typeface="Arial" panose="020B0604020202020204" pitchFamily="34" charset="0"/>
              </a:rPr>
              <a:t>Σκοπός </a:t>
            </a:r>
          </a:p>
        </p:txBody>
      </p:sp>
      <p:pic>
        <p:nvPicPr>
          <p:cNvPr id="12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0640"/>
            <a:ext cx="1517901" cy="141515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2" name="AutoShape 3"/>
          <p:cNvSpPr>
            <a:spLocks noChangeArrowheads="1"/>
          </p:cNvSpPr>
          <p:nvPr/>
        </p:nvSpPr>
        <p:spPr bwMode="auto">
          <a:xfrm>
            <a:off x="1841500" y="2160588"/>
            <a:ext cx="6872288" cy="684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0033"/>
              </a:gs>
              <a:gs pos="100000">
                <a:srgbClr val="DFAEBE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0033"/>
            </a:extrusionClr>
            <a:contourClr>
              <a:srgbClr val="9900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600" b="1" i="1">
                <a:solidFill>
                  <a:srgbClr val="FFFFFF"/>
                </a:solidFill>
                <a:latin typeface="Arial" panose="020B0604020202020204" pitchFamily="34" charset="0"/>
              </a:rPr>
              <a:t>Συναισθηματική Νοημοσύνη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Συναισθηματική Νοημοσύνη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221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pic>
        <p:nvPicPr>
          <p:cNvPr id="16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4" descr="http://thechicagoschoolreviews.com/wp-content/uploads/2013/10/Social-Group-word-cloud-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3519488"/>
            <a:ext cx="5183187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" descr="http://psychandneuro.duke.edu/uploads/media_items/imgsoc-psych.680.299.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25"/>
            <a:ext cx="6477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6" descr="http://upload.wikimedia.org/wikipedia/commons/a/a0/Social_Psychology_Definition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7788"/>
            <a:ext cx="4876800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8" descr="https://sp.yimg.com/xj/th?id=OIP.M3b53f6e0e7ab044d877c2a8071fd9bf9o0&amp;pid=15.1&amp;P=0&amp;w=177&amp;h=15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04480"/>
            <a:ext cx="2653756" cy="241457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22"/>
          <p:cNvSpPr>
            <a:spLocks noChangeArrowheads="1"/>
          </p:cNvSpPr>
          <p:nvPr/>
        </p:nvSpPr>
        <p:spPr bwMode="auto">
          <a:xfrm>
            <a:off x="5030142" y="2998025"/>
            <a:ext cx="2443225" cy="11623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>
                  <a:gamma/>
                  <a:tint val="38039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tint val="38039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635000"/>
          </a:effectLst>
          <a:scene3d>
            <a:camera prst="orthographicFront"/>
            <a:lightRig rig="threePt" dir="t"/>
          </a:scene3d>
          <a:sp3d contourW="12700">
            <a:bevelT w="127000"/>
            <a:contourClr>
              <a:srgbClr val="0070C0"/>
            </a:contourClr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l-GR" sz="4000" b="1" i="1" dirty="0">
                <a:solidFill>
                  <a:srgbClr val="660033"/>
                </a:solidFill>
              </a:rPr>
              <a:t>80’s</a:t>
            </a:r>
            <a:endParaRPr lang="el-GR" altLang="el-GR" sz="4000" b="1" i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6" name="Picture 12" descr="https://sp.yimg.com/xj/th?id=OIP.Mc0cc00ddcdbd85ab5ab502b0708264ebo0&amp;pid=15.1&amp;P=0&amp;w=229&amp;h=1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75" y="4072657"/>
            <a:ext cx="5191970" cy="225829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Συναισθηματική Νοημοσύνη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46" name="Picture 5" descr="HAS Logo 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pic>
        <p:nvPicPr>
          <p:cNvPr id="16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8" name="Picture 4" descr="https://sp.yimg.com/xj/th?id=OIP.Mbf232c43d064b54e379564a2445aaba7o0&amp;pid=15.1&amp;P=0&amp;w=216&amp;h=1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3548"/>
            <a:ext cx="3551328" cy="184947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2" name="Picture 8" descr="http://www.trans4mind.com/quotes/EmotionalInteliigenceiceber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99201"/>
            <a:ext cx="3961180" cy="338434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6" name="Picture 2" descr="http://tacunited.files.wordpress.com/2013/03/emotional-intelligen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55" y="1259151"/>
            <a:ext cx="3046397" cy="247451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0" descr="http://b-i.forbesimg.com/travisbradberry/files/2014/01/aboutEI-tre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1127125"/>
            <a:ext cx="23145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22"/>
          <p:cNvSpPr>
            <a:spLocks noChangeArrowheads="1"/>
          </p:cNvSpPr>
          <p:nvPr/>
        </p:nvSpPr>
        <p:spPr bwMode="auto">
          <a:xfrm>
            <a:off x="2892245" y="3581705"/>
            <a:ext cx="2443225" cy="11623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>
                  <a:gamma/>
                  <a:tint val="38039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tint val="38039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635000"/>
          </a:effectLst>
          <a:scene3d>
            <a:camera prst="orthographicFront"/>
            <a:lightRig rig="threePt" dir="t"/>
          </a:scene3d>
          <a:sp3d contourW="12700">
            <a:bevelT w="127000"/>
            <a:contourClr>
              <a:srgbClr val="0070C0"/>
            </a:contourClr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l-GR" altLang="el-GR" sz="4000" b="1" i="1" dirty="0">
                <a:solidFill>
                  <a:srgbClr val="660033"/>
                </a:solidFill>
              </a:rPr>
              <a:t>9</a:t>
            </a:r>
            <a:r>
              <a:rPr lang="en-US" altLang="el-GR" sz="4000" b="1" i="1" dirty="0">
                <a:solidFill>
                  <a:srgbClr val="660033"/>
                </a:solidFill>
              </a:rPr>
              <a:t>0’s</a:t>
            </a:r>
            <a:endParaRPr lang="el-GR" altLang="el-GR" sz="4000" b="1" i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Συναισθηματική Νοημοσύνη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1269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pic>
        <p:nvPicPr>
          <p:cNvPr id="16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830727" y="1403350"/>
            <a:ext cx="7482545" cy="187294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FFCC"/>
              </a:gs>
              <a:gs pos="49000">
                <a:schemeClr val="accent4">
                  <a:lumMod val="20000"/>
                  <a:lumOff val="80000"/>
                </a:schemeClr>
              </a:gs>
              <a:gs pos="100000">
                <a:srgbClr val="FFFFCC"/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609600"/>
          </a:effectLst>
          <a:scene3d>
            <a:camera prst="orthographicFront"/>
            <a:lightRig rig="threePt" dir="t"/>
          </a:scene3d>
          <a:sp3d>
            <a:bevelT w="228600"/>
            <a:bevelB w="158750"/>
            <a:contourClr>
              <a:srgbClr val="0070C0"/>
            </a:contourClr>
          </a:sp3d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l-GR" sz="2000" b="1" i="1" dirty="0" err="1">
                <a:solidFill>
                  <a:srgbClr val="660033"/>
                </a:solidFill>
              </a:rPr>
              <a:t>Salovey</a:t>
            </a:r>
            <a:r>
              <a:rPr lang="en-US" altLang="el-GR" sz="2000" b="1" i="1" dirty="0">
                <a:solidFill>
                  <a:srgbClr val="660033"/>
                </a:solidFill>
              </a:rPr>
              <a:t>, P. &amp; Mayer , J.</a:t>
            </a:r>
            <a:endParaRPr lang="el-GR" altLang="el-GR" sz="2000" b="1" i="1" dirty="0">
              <a:solidFill>
                <a:srgbClr val="660033"/>
              </a:solidFill>
            </a:endParaRPr>
          </a:p>
          <a:p>
            <a:pPr eaLnBrk="1" hangingPunct="1">
              <a:defRPr/>
            </a:pPr>
            <a:r>
              <a:rPr lang="el-GR" altLang="el-GR" sz="2000" b="1" i="1" dirty="0">
                <a:solidFill>
                  <a:srgbClr val="660033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l-GR" altLang="el-GR" sz="2000" b="1" i="1" dirty="0">
                <a:solidFill>
                  <a:srgbClr val="660033"/>
                </a:solidFill>
              </a:rPr>
              <a:t>Η ΣΝ </a:t>
            </a:r>
            <a:r>
              <a:rPr lang="el-GR" altLang="el-GR" sz="2000" b="1" i="1" dirty="0" err="1">
                <a:solidFill>
                  <a:srgbClr val="660033"/>
                </a:solidFill>
              </a:rPr>
              <a:t>παριστά</a:t>
            </a:r>
            <a:r>
              <a:rPr lang="el-GR" altLang="el-GR" sz="2000" b="1" i="1" dirty="0">
                <a:solidFill>
                  <a:srgbClr val="660033"/>
                </a:solidFill>
              </a:rPr>
              <a:t> την ικανότητα της αντίληψης, εκτίμησης</a:t>
            </a:r>
          </a:p>
          <a:p>
            <a:pPr algn="ctr" eaLnBrk="1" hangingPunct="1">
              <a:defRPr/>
            </a:pPr>
            <a:r>
              <a:rPr lang="el-GR" altLang="el-GR" sz="2000" b="1" i="1" dirty="0">
                <a:solidFill>
                  <a:srgbClr val="660033"/>
                </a:solidFill>
              </a:rPr>
              <a:t>και έκφρασης των συναισθημάτων κατά τρόπο </a:t>
            </a:r>
          </a:p>
          <a:p>
            <a:pPr algn="ctr" eaLnBrk="1" hangingPunct="1">
              <a:defRPr/>
            </a:pPr>
            <a:r>
              <a:rPr lang="el-GR" altLang="el-GR" sz="2000" b="1" i="1" dirty="0">
                <a:solidFill>
                  <a:srgbClr val="660033"/>
                </a:solidFill>
              </a:rPr>
              <a:t>ακριβή και προσαρμοστικό… </a:t>
            </a:r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830726" y="3514726"/>
            <a:ext cx="7482545" cy="251025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FFCC"/>
              </a:gs>
              <a:gs pos="49000">
                <a:schemeClr val="accent4">
                  <a:lumMod val="20000"/>
                  <a:lumOff val="80000"/>
                </a:schemeClr>
              </a:gs>
              <a:gs pos="100000">
                <a:srgbClr val="FFFFCC"/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609600"/>
          </a:effectLst>
          <a:scene3d>
            <a:camera prst="orthographicFront"/>
            <a:lightRig rig="threePt" dir="t"/>
          </a:scene3d>
          <a:sp3d>
            <a:bevelT w="228600"/>
            <a:bevelB w="158750"/>
            <a:contourClr>
              <a:srgbClr val="0070C0"/>
            </a:contourClr>
          </a:sp3d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l-GR" sz="2000" b="1" i="1" dirty="0">
                <a:solidFill>
                  <a:srgbClr val="660033"/>
                </a:solidFill>
              </a:rPr>
              <a:t>Goleman, D. </a:t>
            </a:r>
            <a:endParaRPr lang="el-GR" altLang="el-GR" sz="2000" b="1" i="1" dirty="0">
              <a:solidFill>
                <a:srgbClr val="660033"/>
              </a:solidFill>
            </a:endParaRPr>
          </a:p>
          <a:p>
            <a:pPr eaLnBrk="1" hangingPunct="1">
              <a:defRPr/>
            </a:pPr>
            <a:r>
              <a:rPr lang="el-GR" altLang="el-GR" sz="2000" b="1" i="1" dirty="0">
                <a:solidFill>
                  <a:srgbClr val="660033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l-GR" altLang="el-GR" sz="2000" b="1" i="1" dirty="0">
                <a:solidFill>
                  <a:srgbClr val="660033"/>
                </a:solidFill>
              </a:rPr>
              <a:t>Η ΣΝ είναι δεξιότητα-ικανότητα η οποία παρέχει στο άτομο </a:t>
            </a:r>
          </a:p>
          <a:p>
            <a:pPr algn="ctr" eaLnBrk="1" hangingPunct="1">
              <a:defRPr/>
            </a:pPr>
            <a:r>
              <a:rPr lang="el-GR" altLang="el-GR" sz="2000" b="1" i="1" dirty="0">
                <a:solidFill>
                  <a:srgbClr val="660033"/>
                </a:solidFill>
              </a:rPr>
              <a:t>τη δυνατότητα αναγνωρίζει, κατανοεί και χρησιμοποιεί </a:t>
            </a:r>
          </a:p>
          <a:p>
            <a:pPr algn="ctr" eaLnBrk="1" hangingPunct="1">
              <a:defRPr/>
            </a:pPr>
            <a:r>
              <a:rPr lang="el-GR" altLang="el-GR" sz="2000" b="1" i="1" dirty="0">
                <a:solidFill>
                  <a:srgbClr val="660033"/>
                </a:solidFill>
              </a:rPr>
              <a:t>πληροφορίες  συναισθηματικής φύσεως (ίδιο, άλλους)</a:t>
            </a:r>
          </a:p>
          <a:p>
            <a:pPr algn="ctr" eaLnBrk="1" hangingPunct="1">
              <a:defRPr/>
            </a:pPr>
            <a:r>
              <a:rPr lang="el-GR" altLang="el-GR" sz="2000" b="1" i="1" dirty="0">
                <a:solidFill>
                  <a:srgbClr val="660033"/>
                </a:solidFill>
              </a:rPr>
              <a:t>με τρόπο ώστε να οδηγείται σε αποτελεσματική </a:t>
            </a:r>
          </a:p>
          <a:p>
            <a:pPr algn="ctr" eaLnBrk="1" hangingPunct="1">
              <a:defRPr/>
            </a:pPr>
            <a:r>
              <a:rPr lang="el-GR" altLang="el-GR" sz="2000" b="1" i="1" dirty="0">
                <a:solidFill>
                  <a:srgbClr val="660033"/>
                </a:solidFill>
              </a:rPr>
              <a:t>ή και εξαιρετική επίδοση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96863" y="30797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i="1">
                <a:solidFill>
                  <a:srgbClr val="000066"/>
                </a:solidFill>
                <a:latin typeface="Arial" panose="020B0604020202020204" pitchFamily="34" charset="0"/>
              </a:rPr>
              <a:t>Συναισθηματική Νοημοσύνη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8542338" y="6635750"/>
            <a:ext cx="601662" cy="222250"/>
          </a:xfrm>
          <a:prstGeom prst="rect">
            <a:avLst/>
          </a:prstGeom>
          <a:gradFill rotWithShape="1">
            <a:gsLst>
              <a:gs pos="0">
                <a:srgbClr val="0D47FF"/>
              </a:gs>
              <a:gs pos="100000">
                <a:srgbClr val="0621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6330950"/>
            <a:ext cx="9144000" cy="527050"/>
          </a:xfrm>
          <a:prstGeom prst="rect">
            <a:avLst/>
          </a:prstGeom>
          <a:solidFill>
            <a:srgbClr val="0017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293" name="Picture 5" descr="HAS Logo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601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25475" y="6416675"/>
            <a:ext cx="6567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500" baseline="30000">
                <a:solidFill>
                  <a:srgbClr val="FFFFFF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500">
                <a:solidFill>
                  <a:srgbClr val="FFFFFF"/>
                </a:solidFill>
                <a:latin typeface="Arial" panose="020B0604020202020204" pitchFamily="34" charset="0"/>
              </a:rPr>
              <a:t> Αεροπορικό Συνέδριο</a:t>
            </a:r>
            <a:r>
              <a:rPr lang="en-US" altLang="el-GR" sz="150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300">
                <a:solidFill>
                  <a:srgbClr val="FFFFFF"/>
                </a:solidFill>
                <a:latin typeface="Arial" panose="020B0604020202020204" pitchFamily="34" charset="0"/>
              </a:rPr>
              <a:t>Οι Αερομεταφορές του Σήμερα και του Αύριο</a:t>
            </a:r>
          </a:p>
        </p:txBody>
      </p:sp>
      <p:pic>
        <p:nvPicPr>
          <p:cNvPr id="16" name="Picture 6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54" y="309"/>
            <a:ext cx="1517901" cy="1095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0" name="Picture 2" descr="http://styleandbeauty.cult2.net/wp-content/uploads/2010/02/Business_Wom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1854200"/>
            <a:ext cx="2473325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 descr="http://toddwright.com/wp-content/uploads/2013/04/business-meet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2251075"/>
            <a:ext cx="4557712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2998</TotalTime>
  <Words>1246</Words>
  <Application>Microsoft Office PowerPoint</Application>
  <PresentationFormat>Προβολή στην οθόνη (4:3)</PresentationFormat>
  <Paragraphs>281</Paragraphs>
  <Slides>45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51" baseType="lpstr">
      <vt:lpstr>Arial</vt:lpstr>
      <vt:lpstr>Calibri</vt:lpstr>
      <vt:lpstr>Wingdings</vt:lpstr>
      <vt:lpstr>Tahoma</vt:lpstr>
      <vt:lpstr>Times New Roman</vt:lpstr>
      <vt:lpstr>Office Theme</vt:lpstr>
      <vt:lpstr>Παναγιώτης Σωτηριάδης, Μηχανικός Αεροσκαφών, Eργονόμος, MSc, MBA Hons Πολεμική Αεροπορία  Ευάγγελος Πολίτης, τφ. Μηχανικός Τηλεπικοινωνιών, Σχολή Ικάρων 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Παναγιώτης Σωτηριάδης, Μηχανικός Αεροσκαφών, Eργονόμος, MSc, MBA Hons Πολεμική Αεροπορία  Ευάγγελος Πολίτης, τφ. Μηχανικός Τηλεπικοινωνιών, Σχολή Ικάρων 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Panagiotis Sotiriadis</cp:lastModifiedBy>
  <cp:revision>125</cp:revision>
  <dcterms:created xsi:type="dcterms:W3CDTF">2013-08-21T19:17:07Z</dcterms:created>
  <dcterms:modified xsi:type="dcterms:W3CDTF">2016-05-05T12:40:19Z</dcterms:modified>
</cp:coreProperties>
</file>